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cholarpedia.org/article/Algorithm"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ce15bce2c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ace15bce2c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d8321478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d8321478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ca7647a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ca7647a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c47bf5f6a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c47bf5f6a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ac47bf5f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ac47bf5f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c47bf5f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ac47bf5f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ce15bce2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ce15bce2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c47bf5f6a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c47bf5f6a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http://www.scholarpedia.org/article/Spike_sorting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c47bf5f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c47bf5f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c47bf5f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c47bf5f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c47bf5f6a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c47bf5f6a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c47bf5f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c47bf5f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c47bf5f6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c47bf5f6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latin typeface="Georgia"/>
                <a:ea typeface="Georgia"/>
                <a:cs typeface="Georgia"/>
                <a:sym typeface="Georgia"/>
              </a:rPr>
              <a:t>It is already well established that complex brain processes are reflected by the activity of large neural populations and that the study of single-cells in isolation gives only a very limited view of the whole picture (Brown et al., 2004; Buzsaki, 2004). Therefore, progress in Neuroscience relies to a large extent on the ability to record simultaneously from large populations of cells. The implementation of optimal spike sorting </a:t>
            </a:r>
            <a:r>
              <a:rPr lang="en">
                <a:solidFill>
                  <a:srgbClr val="0078AC"/>
                </a:solidFill>
                <a:highlight>
                  <a:srgbClr val="FFFFFF"/>
                </a:highlight>
                <a:uFill>
                  <a:noFill/>
                </a:uFill>
                <a:latin typeface="Georgia"/>
                <a:ea typeface="Georgia"/>
                <a:cs typeface="Georgia"/>
                <a:sym typeface="Georgia"/>
                <a:hlinkClick r:id="rId2">
                  <a:extLst>
                    <a:ext uri="{A12FA001-AC4F-418D-AE19-62706E023703}">
                      <ahyp:hlinkClr val="tx"/>
                    </a:ext>
                  </a:extLst>
                </a:hlinkClick>
              </a:rPr>
              <a:t>algorithms</a:t>
            </a:r>
            <a:r>
              <a:rPr lang="en">
                <a:solidFill>
                  <a:schemeClr val="dk1"/>
                </a:solidFill>
                <a:highlight>
                  <a:srgbClr val="FFFFFF"/>
                </a:highlight>
                <a:latin typeface="Georgia"/>
                <a:ea typeface="Georgia"/>
                <a:cs typeface="Georgia"/>
                <a:sym typeface="Georgia"/>
              </a:rPr>
              <a:t> is a critical step forwards in this direction, since it can allow the analysis of the activity of a few close-by neurons from each recording electrode. This opens a whole spectrum of new possibilities. For example, it is possible to study connectivity patterns of close-by neurons (Buzsaki, 2004; Harris, 2005), or to study the topographical organization of a given area and discriminate the responses of nearby units (Quian Quiroga et al., 2005; Quian Quiroga et al., 2007). It is also possible to have access to the activity of sparsely firing neurons, whose responses may be completely masked by other neurons with high firing rates, if not properly sorted. Separating sparsely firing neurons from a background of large multi-unit activity is not an easy job, but this type of neurons can show striking responses (Hahnloser et al., 2002; Perez-Orive et al., 2002; Quian Quiroga et al., 2005).</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ace15bce2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ace15bce2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ce15bce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ace15bce2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ce15bce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ce15bce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ce15bce2c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ce15bce2c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ce15bce2c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ce15bce2c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ce15bce2c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ce15bce2c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ce15bce2c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ce15bce2c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d8321478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d8321478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ce15bce2c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ce15bce2c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c47bf5f6a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c47bf5f6a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upload.wikimedia.org/wikipedia/commons/thumb/4/4a/Action_potential.svg/300px-Action_potential.svg.png" TargetMode="External"/><Relationship Id="rId4" Type="http://schemas.openxmlformats.org/officeDocument/2006/relationships/image" Target="../media/image10.png"/><Relationship Id="rId5" Type="http://schemas.openxmlformats.org/officeDocument/2006/relationships/hyperlink" Target="https://upload.wikimedia.org/wikipedia/commons/thumb/4/4a/Action_potential.svg/300px-Action_potential.svg.png" TargetMode="External"/><Relationship Id="rId6"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Lecture 2</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Lagrange Multipliers</a:t>
            </a:r>
            <a:endParaRPr/>
          </a:p>
        </p:txBody>
      </p:sp>
      <p:pic>
        <p:nvPicPr>
          <p:cNvPr id="390" name="Google Shape;390;p22"/>
          <p:cNvPicPr preferRelativeResize="0"/>
          <p:nvPr/>
        </p:nvPicPr>
        <p:blipFill rotWithShape="1">
          <a:blip r:embed="rId3">
            <a:alphaModFix/>
          </a:blip>
          <a:srcRect b="0" l="0" r="28171" t="18646"/>
          <a:stretch/>
        </p:blipFill>
        <p:spPr>
          <a:xfrm>
            <a:off x="1419325" y="1597875"/>
            <a:ext cx="5940999" cy="2700924"/>
          </a:xfrm>
          <a:prstGeom prst="rect">
            <a:avLst/>
          </a:prstGeom>
          <a:noFill/>
          <a:ln>
            <a:noFill/>
          </a:ln>
        </p:spPr>
      </p:pic>
      <p:pic>
        <p:nvPicPr>
          <p:cNvPr id="391" name="Google Shape;391;p22"/>
          <p:cNvPicPr preferRelativeResize="0"/>
          <p:nvPr/>
        </p:nvPicPr>
        <p:blipFill rotWithShape="1">
          <a:blip r:embed="rId4">
            <a:alphaModFix/>
          </a:blip>
          <a:srcRect b="77648" l="45389" r="27232" t="8578"/>
          <a:stretch/>
        </p:blipFill>
        <p:spPr>
          <a:xfrm>
            <a:off x="3963452" y="4071150"/>
            <a:ext cx="1924800" cy="46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Lagrange Multipliers</a:t>
            </a:r>
            <a:endParaRPr/>
          </a:p>
        </p:txBody>
      </p:sp>
      <p:pic>
        <p:nvPicPr>
          <p:cNvPr id="397" name="Google Shape;397;p23"/>
          <p:cNvPicPr preferRelativeResize="0"/>
          <p:nvPr/>
        </p:nvPicPr>
        <p:blipFill rotWithShape="1">
          <a:blip r:embed="rId3">
            <a:alphaModFix/>
          </a:blip>
          <a:srcRect b="0" l="0" r="0" t="21116"/>
          <a:stretch/>
        </p:blipFill>
        <p:spPr>
          <a:xfrm>
            <a:off x="1444900" y="1655750"/>
            <a:ext cx="7030500" cy="264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Norm Minimization</a:t>
            </a:r>
            <a:endParaRPr/>
          </a:p>
        </p:txBody>
      </p:sp>
      <p:sp>
        <p:nvSpPr>
          <p:cNvPr id="403" name="Google Shape;403;p2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4" name="Google Shape;404;p24"/>
          <p:cNvPicPr preferRelativeResize="0"/>
          <p:nvPr/>
        </p:nvPicPr>
        <p:blipFill rotWithShape="1">
          <a:blip r:embed="rId3">
            <a:alphaModFix/>
          </a:blip>
          <a:srcRect b="51883" l="0" r="0" t="0"/>
          <a:stretch/>
        </p:blipFill>
        <p:spPr>
          <a:xfrm>
            <a:off x="5939350" y="740582"/>
            <a:ext cx="6480100" cy="4619925"/>
          </a:xfrm>
          <a:prstGeom prst="rect">
            <a:avLst/>
          </a:prstGeom>
          <a:noFill/>
          <a:ln>
            <a:noFill/>
          </a:ln>
        </p:spPr>
      </p:pic>
      <p:pic>
        <p:nvPicPr>
          <p:cNvPr id="405" name="Google Shape;405;p24"/>
          <p:cNvPicPr preferRelativeResize="0"/>
          <p:nvPr/>
        </p:nvPicPr>
        <p:blipFill>
          <a:blip r:embed="rId4">
            <a:alphaModFix/>
          </a:blip>
          <a:stretch>
            <a:fillRect/>
          </a:stretch>
        </p:blipFill>
        <p:spPr>
          <a:xfrm>
            <a:off x="1003249" y="1234850"/>
            <a:ext cx="4213475" cy="2871650"/>
          </a:xfrm>
          <a:prstGeom prst="rect">
            <a:avLst/>
          </a:prstGeom>
          <a:noFill/>
          <a:ln>
            <a:noFill/>
          </a:ln>
        </p:spPr>
      </p:pic>
      <p:pic>
        <p:nvPicPr>
          <p:cNvPr id="406" name="Google Shape;406;p24"/>
          <p:cNvPicPr preferRelativeResize="0"/>
          <p:nvPr/>
        </p:nvPicPr>
        <p:blipFill rotWithShape="1">
          <a:blip r:embed="rId3">
            <a:alphaModFix/>
          </a:blip>
          <a:srcRect b="0" l="0" r="0" t="57547"/>
          <a:stretch/>
        </p:blipFill>
        <p:spPr>
          <a:xfrm>
            <a:off x="1234575" y="4310268"/>
            <a:ext cx="2919350" cy="1836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5"/>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to Brain Machine Interface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Basics of Electrophysiology</a:t>
            </a:r>
            <a:endParaRPr/>
          </a:p>
        </p:txBody>
      </p:sp>
      <p:sp>
        <p:nvSpPr>
          <p:cNvPr id="417" name="Google Shape;417;p26"/>
          <p:cNvSpPr txBox="1"/>
          <p:nvPr>
            <p:ph idx="1" type="body"/>
          </p:nvPr>
        </p:nvSpPr>
        <p:spPr>
          <a:xfrm>
            <a:off x="311700" y="1152475"/>
            <a:ext cx="46611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Neurons conduct via action potentials</a:t>
            </a:r>
            <a:endParaRPr/>
          </a:p>
          <a:p>
            <a:pPr indent="-298450" lvl="1" marL="914400" rtl="0" algn="l">
              <a:spcBef>
                <a:spcPts val="0"/>
              </a:spcBef>
              <a:spcAft>
                <a:spcPts val="0"/>
              </a:spcAft>
              <a:buSzPts val="1100"/>
              <a:buChar char="○"/>
            </a:pPr>
            <a:r>
              <a:rPr lang="en"/>
              <a:t>Electrical pulses due to electrochemical gradient across membrane</a:t>
            </a:r>
            <a:endParaRPr/>
          </a:p>
          <a:p>
            <a:pPr indent="-298450" lvl="1" marL="914400" rtl="0" algn="l">
              <a:spcBef>
                <a:spcPts val="0"/>
              </a:spcBef>
              <a:spcAft>
                <a:spcPts val="0"/>
              </a:spcAft>
              <a:buSzPts val="1100"/>
              <a:buChar char="○"/>
            </a:pPr>
            <a:r>
              <a:rPr lang="en"/>
              <a:t>Causes neurotransmitter release</a:t>
            </a:r>
            <a:endParaRPr/>
          </a:p>
          <a:p>
            <a:pPr indent="-298450" lvl="1" marL="914400" rtl="0" algn="l">
              <a:spcBef>
                <a:spcPts val="0"/>
              </a:spcBef>
              <a:spcAft>
                <a:spcPts val="0"/>
              </a:spcAft>
              <a:buSzPts val="1100"/>
              <a:buChar char="○"/>
            </a:pPr>
            <a:r>
              <a:rPr lang="en"/>
              <a:t>With enough neurotransmitter, subsequent neurons activate action potentials and pass on the signal</a:t>
            </a:r>
            <a:endParaRPr/>
          </a:p>
        </p:txBody>
      </p:sp>
      <p:pic>
        <p:nvPicPr>
          <p:cNvPr id="418" name="Google Shape;418;p26">
            <a:hlinkClick r:id="rId3"/>
          </p:cNvPr>
          <p:cNvPicPr preferRelativeResize="0"/>
          <p:nvPr/>
        </p:nvPicPr>
        <p:blipFill>
          <a:blip r:embed="rId4">
            <a:alphaModFix/>
          </a:blip>
          <a:stretch>
            <a:fillRect/>
          </a:stretch>
        </p:blipFill>
        <p:spPr>
          <a:xfrm>
            <a:off x="2122500" y="2854975"/>
            <a:ext cx="2075450" cy="2047775"/>
          </a:xfrm>
          <a:prstGeom prst="rect">
            <a:avLst/>
          </a:prstGeom>
          <a:noFill/>
          <a:ln>
            <a:noFill/>
          </a:ln>
        </p:spPr>
      </p:pic>
      <p:pic>
        <p:nvPicPr>
          <p:cNvPr id="419" name="Google Shape;419;p26">
            <a:hlinkClick r:id="rId5"/>
          </p:cNvPr>
          <p:cNvPicPr preferRelativeResize="0"/>
          <p:nvPr/>
        </p:nvPicPr>
        <p:blipFill rotWithShape="1">
          <a:blip r:embed="rId6">
            <a:alphaModFix/>
          </a:blip>
          <a:srcRect b="0" l="27099" r="10228" t="0"/>
          <a:stretch/>
        </p:blipFill>
        <p:spPr>
          <a:xfrm>
            <a:off x="5269550" y="1348450"/>
            <a:ext cx="3241925" cy="331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signals are recorded: low level to high level</a:t>
            </a:r>
            <a:endParaRPr/>
          </a:p>
        </p:txBody>
      </p:sp>
      <p:pic>
        <p:nvPicPr>
          <p:cNvPr id="425" name="Google Shape;425;p27"/>
          <p:cNvPicPr preferRelativeResize="0"/>
          <p:nvPr/>
        </p:nvPicPr>
        <p:blipFill>
          <a:blip r:embed="rId3">
            <a:alphaModFix/>
          </a:blip>
          <a:stretch>
            <a:fillRect/>
          </a:stretch>
        </p:blipFill>
        <p:spPr>
          <a:xfrm>
            <a:off x="1379950" y="1101325"/>
            <a:ext cx="3668050" cy="3726950"/>
          </a:xfrm>
          <a:prstGeom prst="rect">
            <a:avLst/>
          </a:prstGeom>
          <a:noFill/>
          <a:ln>
            <a:noFill/>
          </a:ln>
        </p:spPr>
      </p:pic>
      <p:sp>
        <p:nvSpPr>
          <p:cNvPr id="426" name="Google Shape;426;p27"/>
          <p:cNvSpPr txBox="1"/>
          <p:nvPr/>
        </p:nvSpPr>
        <p:spPr>
          <a:xfrm>
            <a:off x="5536500" y="1464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https://www.nature.com/articles/s41583-019-0140-6</a:t>
            </a:r>
            <a:endParaRPr/>
          </a:p>
        </p:txBody>
      </p:sp>
      <p:pic>
        <p:nvPicPr>
          <p:cNvPr id="427" name="Google Shape;427;p27"/>
          <p:cNvPicPr preferRelativeResize="0"/>
          <p:nvPr/>
        </p:nvPicPr>
        <p:blipFill rotWithShape="1">
          <a:blip r:embed="rId4">
            <a:alphaModFix/>
          </a:blip>
          <a:srcRect b="0" l="0" r="20936" t="0"/>
          <a:stretch/>
        </p:blipFill>
        <p:spPr>
          <a:xfrm>
            <a:off x="5954000" y="2387225"/>
            <a:ext cx="2011450" cy="2529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EEG: time, frequency, space, phase</a:t>
            </a:r>
            <a:endParaRPr/>
          </a:p>
          <a:p>
            <a:pPr indent="-311150" lvl="0" marL="457200" rtl="0" algn="l">
              <a:spcBef>
                <a:spcPts val="1600"/>
              </a:spcBef>
              <a:spcAft>
                <a:spcPts val="0"/>
              </a:spcAft>
              <a:buSzPts val="1300"/>
              <a:buChar char="●"/>
            </a:pPr>
            <a:r>
              <a:rPr lang="en"/>
              <a:t>Event related potentials - with stimuli</a:t>
            </a:r>
            <a:endParaRPr/>
          </a:p>
          <a:p>
            <a:pPr indent="-311150" lvl="0" marL="457200" rtl="0" algn="l">
              <a:spcBef>
                <a:spcPts val="0"/>
              </a:spcBef>
              <a:spcAft>
                <a:spcPts val="0"/>
              </a:spcAft>
              <a:buSzPts val="1300"/>
              <a:buChar char="●"/>
            </a:pPr>
            <a:r>
              <a:rPr lang="en"/>
              <a:t>Frequency domain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 Spike Waveforms from neural recordings</a:t>
            </a:r>
            <a:endParaRPr/>
          </a:p>
        </p:txBody>
      </p:sp>
      <p:sp>
        <p:nvSpPr>
          <p:cNvPr id="439" name="Google Shape;439;p29"/>
          <p:cNvSpPr txBox="1"/>
          <p:nvPr>
            <p:ph idx="1" type="body"/>
          </p:nvPr>
        </p:nvSpPr>
        <p:spPr>
          <a:xfrm>
            <a:off x="311700" y="1152475"/>
            <a:ext cx="231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steps</a:t>
            </a:r>
            <a:endParaRPr/>
          </a:p>
          <a:p>
            <a:pPr indent="0" lvl="0" marL="0" rtl="0" algn="l">
              <a:spcBef>
                <a:spcPts val="1600"/>
              </a:spcBef>
              <a:spcAft>
                <a:spcPts val="0"/>
              </a:spcAft>
              <a:buNone/>
            </a:pPr>
            <a:r>
              <a:rPr lang="en"/>
              <a:t>Spike detection step</a:t>
            </a:r>
            <a:endParaRPr/>
          </a:p>
          <a:p>
            <a:pPr indent="0" lvl="0" marL="0" rtl="0" algn="l">
              <a:spcBef>
                <a:spcPts val="1600"/>
              </a:spcBef>
              <a:spcAft>
                <a:spcPts val="1600"/>
              </a:spcAft>
              <a:buNone/>
            </a:pPr>
            <a:r>
              <a:rPr lang="en"/>
              <a:t>Waveform extraction and alignment</a:t>
            </a:r>
            <a:endParaRPr/>
          </a:p>
        </p:txBody>
      </p:sp>
      <p:pic>
        <p:nvPicPr>
          <p:cNvPr id="440" name="Google Shape;440;p29"/>
          <p:cNvPicPr preferRelativeResize="0"/>
          <p:nvPr/>
        </p:nvPicPr>
        <p:blipFill rotWithShape="1">
          <a:blip r:embed="rId3">
            <a:alphaModFix/>
          </a:blip>
          <a:srcRect b="43055" l="0" r="0" t="0"/>
          <a:stretch/>
        </p:blipFill>
        <p:spPr>
          <a:xfrm>
            <a:off x="2669784" y="1152475"/>
            <a:ext cx="6354491" cy="3569850"/>
          </a:xfrm>
          <a:prstGeom prst="rect">
            <a:avLst/>
          </a:prstGeom>
          <a:noFill/>
          <a:ln>
            <a:noFill/>
          </a:ln>
        </p:spPr>
      </p:pic>
      <p:pic>
        <p:nvPicPr>
          <p:cNvPr id="441" name="Google Shape;441;p29"/>
          <p:cNvPicPr preferRelativeResize="0"/>
          <p:nvPr/>
        </p:nvPicPr>
        <p:blipFill>
          <a:blip r:embed="rId4">
            <a:alphaModFix/>
          </a:blip>
          <a:stretch>
            <a:fillRect/>
          </a:stretch>
        </p:blipFill>
        <p:spPr>
          <a:xfrm>
            <a:off x="3706000" y="-2857500"/>
            <a:ext cx="3810000" cy="285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of PCA</a:t>
            </a:r>
            <a:endParaRPr/>
          </a:p>
        </p:txBody>
      </p:sp>
      <p:sp>
        <p:nvSpPr>
          <p:cNvPr id="447" name="Google Shape;447;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Classify spike waveforms</a:t>
            </a:r>
            <a:endParaRPr/>
          </a:p>
        </p:txBody>
      </p:sp>
      <p:pic>
        <p:nvPicPr>
          <p:cNvPr id="448" name="Google Shape;448;p30"/>
          <p:cNvPicPr preferRelativeResize="0"/>
          <p:nvPr/>
        </p:nvPicPr>
        <p:blipFill>
          <a:blip r:embed="rId3">
            <a:alphaModFix/>
          </a:blip>
          <a:stretch>
            <a:fillRect/>
          </a:stretch>
        </p:blipFill>
        <p:spPr>
          <a:xfrm>
            <a:off x="461250" y="1894375"/>
            <a:ext cx="7192150" cy="3096850"/>
          </a:xfrm>
          <a:prstGeom prst="rect">
            <a:avLst/>
          </a:prstGeom>
          <a:noFill/>
          <a:ln>
            <a:noFill/>
          </a:ln>
        </p:spPr>
      </p:pic>
      <p:pic>
        <p:nvPicPr>
          <p:cNvPr id="449" name="Google Shape;449;p30"/>
          <p:cNvPicPr preferRelativeResize="0"/>
          <p:nvPr/>
        </p:nvPicPr>
        <p:blipFill>
          <a:blip r:embed="rId4">
            <a:alphaModFix/>
          </a:blip>
          <a:stretch>
            <a:fillRect/>
          </a:stretch>
        </p:blipFill>
        <p:spPr>
          <a:xfrm>
            <a:off x="2064350" y="-5684600"/>
            <a:ext cx="6858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Spike Waveform clustering</a:t>
            </a:r>
            <a:endParaRPr/>
          </a:p>
        </p:txBody>
      </p:sp>
      <p:pic>
        <p:nvPicPr>
          <p:cNvPr id="455" name="Google Shape;455;p31"/>
          <p:cNvPicPr preferRelativeResize="0"/>
          <p:nvPr/>
        </p:nvPicPr>
        <p:blipFill>
          <a:blip r:embed="rId3">
            <a:alphaModFix/>
          </a:blip>
          <a:stretch>
            <a:fillRect/>
          </a:stretch>
        </p:blipFill>
        <p:spPr>
          <a:xfrm>
            <a:off x="854802" y="1152475"/>
            <a:ext cx="3216750" cy="3627850"/>
          </a:xfrm>
          <a:prstGeom prst="rect">
            <a:avLst/>
          </a:prstGeom>
          <a:noFill/>
          <a:ln>
            <a:noFill/>
          </a:ln>
        </p:spPr>
      </p:pic>
      <p:pic>
        <p:nvPicPr>
          <p:cNvPr id="456" name="Google Shape;456;p31"/>
          <p:cNvPicPr preferRelativeResize="0"/>
          <p:nvPr/>
        </p:nvPicPr>
        <p:blipFill>
          <a:blip r:embed="rId4">
            <a:alphaModFix/>
          </a:blip>
          <a:stretch>
            <a:fillRect/>
          </a:stretch>
        </p:blipFill>
        <p:spPr>
          <a:xfrm>
            <a:off x="4572001" y="1772783"/>
            <a:ext cx="4110625" cy="1597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Minimum Norm Solutions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 Computer Interface</a:t>
            </a:r>
            <a:endParaRPr/>
          </a:p>
        </p:txBody>
      </p:sp>
      <p:sp>
        <p:nvSpPr>
          <p:cNvPr id="462" name="Google Shape;462;p32"/>
          <p:cNvSpPr txBox="1"/>
          <p:nvPr>
            <p:ph idx="1" type="body"/>
          </p:nvPr>
        </p:nvSpPr>
        <p:spPr>
          <a:xfrm>
            <a:off x="5361150" y="3482225"/>
            <a:ext cx="3471000" cy="108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Decode from neurons (spike class) and spike train (frequency)</a:t>
            </a:r>
            <a:endParaRPr/>
          </a:p>
        </p:txBody>
      </p:sp>
      <p:pic>
        <p:nvPicPr>
          <p:cNvPr id="463" name="Google Shape;463;p32"/>
          <p:cNvPicPr preferRelativeResize="0"/>
          <p:nvPr/>
        </p:nvPicPr>
        <p:blipFill>
          <a:blip r:embed="rId3">
            <a:alphaModFix/>
          </a:blip>
          <a:stretch>
            <a:fillRect/>
          </a:stretch>
        </p:blipFill>
        <p:spPr>
          <a:xfrm>
            <a:off x="125250" y="1265125"/>
            <a:ext cx="4868451" cy="2738500"/>
          </a:xfrm>
          <a:prstGeom prst="rect">
            <a:avLst/>
          </a:prstGeom>
          <a:noFill/>
          <a:ln>
            <a:noFill/>
          </a:ln>
        </p:spPr>
      </p:pic>
      <p:pic>
        <p:nvPicPr>
          <p:cNvPr id="464" name="Google Shape;464;p32"/>
          <p:cNvPicPr preferRelativeResize="0"/>
          <p:nvPr/>
        </p:nvPicPr>
        <p:blipFill>
          <a:blip r:embed="rId4">
            <a:alphaModFix/>
          </a:blip>
          <a:stretch>
            <a:fillRect/>
          </a:stretch>
        </p:blipFill>
        <p:spPr>
          <a:xfrm>
            <a:off x="4993700" y="1365320"/>
            <a:ext cx="3855475" cy="185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spike sorting important?</a:t>
            </a:r>
            <a:endParaRPr/>
          </a:p>
        </p:txBody>
      </p:sp>
      <p:sp>
        <p:nvSpPr>
          <p:cNvPr id="470" name="Google Shape;470;p3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Important way to analyze electrophysiological signals from the brain</a:t>
            </a:r>
            <a:endParaRPr/>
          </a:p>
          <a:p>
            <a:pPr indent="-311150" lvl="0" marL="457200" rtl="0" algn="l">
              <a:spcBef>
                <a:spcPts val="0"/>
              </a:spcBef>
              <a:spcAft>
                <a:spcPts val="0"/>
              </a:spcAft>
              <a:buSzPts val="1300"/>
              <a:buChar char="●"/>
            </a:pPr>
            <a:r>
              <a:rPr lang="en"/>
              <a:t>Your electrode is recording multiple neurons, and you want to understand what the neurons are firing in response to</a:t>
            </a:r>
            <a:endParaRPr/>
          </a:p>
          <a:p>
            <a:pPr indent="-298450" lvl="1" marL="914400" rtl="0" algn="l">
              <a:spcBef>
                <a:spcPts val="0"/>
              </a:spcBef>
              <a:spcAft>
                <a:spcPts val="0"/>
              </a:spcAft>
              <a:buSzPts val="1100"/>
              <a:buChar char="○"/>
            </a:pPr>
            <a:r>
              <a:rPr lang="en"/>
              <a:t>So important to cluster and distinguish which spike is from which neuron</a:t>
            </a:r>
            <a:endParaRPr/>
          </a:p>
          <a:p>
            <a:pPr indent="-298450" lvl="1" marL="914400" rtl="0" algn="l">
              <a:spcBef>
                <a:spcPts val="0"/>
              </a:spcBef>
              <a:spcAft>
                <a:spcPts val="0"/>
              </a:spcAft>
              <a:buSzPts val="1100"/>
              <a:buChar char="○"/>
            </a:pPr>
            <a:r>
              <a:rPr lang="en"/>
              <a:t>With accurate labelling -&gt; can study connectivity patterns, neuronal responses to stimuli, neuronal activations to complete tasks, etc</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https://www.sciencedirect.com/science/article/pii/S0361923015000684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7" name="Google Shape;477;p34"/>
          <p:cNvPicPr preferRelativeResize="0"/>
          <p:nvPr/>
        </p:nvPicPr>
        <p:blipFill>
          <a:blip r:embed="rId3">
            <a:alphaModFix/>
          </a:blip>
          <a:stretch>
            <a:fillRect/>
          </a:stretch>
        </p:blipFill>
        <p:spPr>
          <a:xfrm>
            <a:off x="0" y="1018050"/>
            <a:ext cx="9198700" cy="4125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4" name="Google Shape;484;p35"/>
          <p:cNvPicPr preferRelativeResize="0"/>
          <p:nvPr/>
        </p:nvPicPr>
        <p:blipFill>
          <a:blip r:embed="rId3">
            <a:alphaModFix/>
          </a:blip>
          <a:stretch>
            <a:fillRect/>
          </a:stretch>
        </p:blipFill>
        <p:spPr>
          <a:xfrm>
            <a:off x="0" y="1345200"/>
            <a:ext cx="9144000" cy="3798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Do studd with the brain</a:t>
            </a:r>
            <a:endParaRPr/>
          </a:p>
        </p:txBody>
      </p:sp>
      <p:pic>
        <p:nvPicPr>
          <p:cNvPr id="491" name="Google Shape;491;p36"/>
          <p:cNvPicPr preferRelativeResize="0"/>
          <p:nvPr/>
        </p:nvPicPr>
        <p:blipFill>
          <a:blip r:embed="rId3">
            <a:alphaModFix/>
          </a:blip>
          <a:stretch>
            <a:fillRect/>
          </a:stretch>
        </p:blipFill>
        <p:spPr>
          <a:xfrm>
            <a:off x="3282703" y="1058251"/>
            <a:ext cx="5281299" cy="3264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598575"/>
            <a:ext cx="7030500" cy="5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Linear Systems</a:t>
            </a:r>
            <a:endParaRPr/>
          </a:p>
        </p:txBody>
      </p:sp>
      <p:pic>
        <p:nvPicPr>
          <p:cNvPr id="289" name="Google Shape;289;p15"/>
          <p:cNvPicPr preferRelativeResize="0"/>
          <p:nvPr/>
        </p:nvPicPr>
        <p:blipFill>
          <a:blip r:embed="rId3">
            <a:alphaModFix/>
          </a:blip>
          <a:stretch>
            <a:fillRect/>
          </a:stretch>
        </p:blipFill>
        <p:spPr>
          <a:xfrm>
            <a:off x="1347325" y="1969186"/>
            <a:ext cx="7193926" cy="1205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Scenerios for Linear Equations</a:t>
            </a:r>
            <a:endParaRPr/>
          </a:p>
        </p:txBody>
      </p:sp>
      <p:pic>
        <p:nvPicPr>
          <p:cNvPr id="295" name="Google Shape;295;p16"/>
          <p:cNvPicPr preferRelativeResize="0"/>
          <p:nvPr/>
        </p:nvPicPr>
        <p:blipFill>
          <a:blip r:embed="rId3">
            <a:alphaModFix/>
          </a:blip>
          <a:stretch>
            <a:fillRect/>
          </a:stretch>
        </p:blipFill>
        <p:spPr>
          <a:xfrm>
            <a:off x="981000" y="1496625"/>
            <a:ext cx="7353300" cy="2419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Underdetermined Equations and Minimum norm</a:t>
            </a:r>
            <a:endParaRPr/>
          </a:p>
        </p:txBody>
      </p:sp>
      <p:pic>
        <p:nvPicPr>
          <p:cNvPr id="301" name="Google Shape;301;p17"/>
          <p:cNvPicPr preferRelativeResize="0"/>
          <p:nvPr/>
        </p:nvPicPr>
        <p:blipFill rotWithShape="1">
          <a:blip r:embed="rId3">
            <a:alphaModFix/>
          </a:blip>
          <a:srcRect b="66651" l="0" r="0" t="0"/>
          <a:stretch/>
        </p:blipFill>
        <p:spPr>
          <a:xfrm>
            <a:off x="472300" y="2340875"/>
            <a:ext cx="7862000" cy="1482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Moore Penrose pseudo-inverse</a:t>
            </a:r>
            <a:endParaRPr/>
          </a:p>
        </p:txBody>
      </p:sp>
      <p:pic>
        <p:nvPicPr>
          <p:cNvPr id="307" name="Google Shape;307;p18"/>
          <p:cNvPicPr preferRelativeResize="0"/>
          <p:nvPr/>
        </p:nvPicPr>
        <p:blipFill>
          <a:blip r:embed="rId3">
            <a:alphaModFix/>
          </a:blip>
          <a:stretch>
            <a:fillRect/>
          </a:stretch>
        </p:blipFill>
        <p:spPr>
          <a:xfrm>
            <a:off x="1770200" y="1597876"/>
            <a:ext cx="6452100" cy="2352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19"/>
          <p:cNvPicPr preferRelativeResize="0"/>
          <p:nvPr/>
        </p:nvPicPr>
        <p:blipFill>
          <a:blip r:embed="rId3">
            <a:alphaModFix/>
          </a:blip>
          <a:stretch>
            <a:fillRect/>
          </a:stretch>
        </p:blipFill>
        <p:spPr>
          <a:xfrm>
            <a:off x="7769150" y="1744525"/>
            <a:ext cx="519750" cy="555262"/>
          </a:xfrm>
          <a:prstGeom prst="rect">
            <a:avLst/>
          </a:prstGeom>
          <a:noFill/>
          <a:ln>
            <a:noFill/>
          </a:ln>
        </p:spPr>
      </p:pic>
      <p:pic>
        <p:nvPicPr>
          <p:cNvPr id="313" name="Google Shape;313;p19"/>
          <p:cNvPicPr preferRelativeResize="0"/>
          <p:nvPr/>
        </p:nvPicPr>
        <p:blipFill rotWithShape="1">
          <a:blip r:embed="rId4">
            <a:alphaModFix/>
          </a:blip>
          <a:srcRect b="78144" l="29955" r="53129" t="6366"/>
          <a:stretch/>
        </p:blipFill>
        <p:spPr>
          <a:xfrm>
            <a:off x="6394349" y="1775924"/>
            <a:ext cx="432902" cy="462454"/>
          </a:xfrm>
          <a:prstGeom prst="rect">
            <a:avLst/>
          </a:prstGeom>
          <a:noFill/>
          <a:ln>
            <a:noFill/>
          </a:ln>
        </p:spPr>
      </p:pic>
      <p:pic>
        <p:nvPicPr>
          <p:cNvPr id="314" name="Google Shape;314;p19"/>
          <p:cNvPicPr preferRelativeResize="0"/>
          <p:nvPr/>
        </p:nvPicPr>
        <p:blipFill rotWithShape="1">
          <a:blip r:embed="rId4">
            <a:alphaModFix/>
          </a:blip>
          <a:srcRect b="78144" l="0" r="77849" t="0"/>
          <a:stretch/>
        </p:blipFill>
        <p:spPr>
          <a:xfrm rot="-5400000">
            <a:off x="5328337" y="1664374"/>
            <a:ext cx="615298" cy="708299"/>
          </a:xfrm>
          <a:prstGeom prst="rect">
            <a:avLst/>
          </a:prstGeom>
          <a:noFill/>
          <a:ln>
            <a:noFill/>
          </a:ln>
        </p:spPr>
      </p:pic>
      <p:sp>
        <p:nvSpPr>
          <p:cNvPr id="315" name="Google Shape;315;p19"/>
          <p:cNvSpPr txBox="1"/>
          <p:nvPr>
            <p:ph type="title"/>
          </p:nvPr>
        </p:nvSpPr>
        <p:spPr>
          <a:xfrm>
            <a:off x="1303800" y="522375"/>
            <a:ext cx="70305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SVD to Pseudo-Inverse</a:t>
            </a:r>
            <a:endParaRPr/>
          </a:p>
        </p:txBody>
      </p:sp>
      <p:sp>
        <p:nvSpPr>
          <p:cNvPr id="316" name="Google Shape;316;p19"/>
          <p:cNvSpPr txBox="1"/>
          <p:nvPr/>
        </p:nvSpPr>
        <p:spPr>
          <a:xfrm>
            <a:off x="1137525" y="1216875"/>
            <a:ext cx="30057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Nunito"/>
                <a:ea typeface="Nunito"/>
                <a:cs typeface="Nunito"/>
                <a:sym typeface="Nunito"/>
              </a:rPr>
              <a:t>Overdetermined Matrix X</a:t>
            </a:r>
            <a:endParaRPr b="1" sz="1600">
              <a:latin typeface="Nunito"/>
              <a:ea typeface="Nunito"/>
              <a:cs typeface="Nunito"/>
              <a:sym typeface="Nunito"/>
            </a:endParaRPr>
          </a:p>
        </p:txBody>
      </p:sp>
      <p:cxnSp>
        <p:nvCxnSpPr>
          <p:cNvPr id="317" name="Google Shape;317;p19"/>
          <p:cNvCxnSpPr/>
          <p:nvPr/>
        </p:nvCxnSpPr>
        <p:spPr>
          <a:xfrm flipH="1">
            <a:off x="4798050" y="1330575"/>
            <a:ext cx="21000" cy="3671700"/>
          </a:xfrm>
          <a:prstGeom prst="straightConnector1">
            <a:avLst/>
          </a:prstGeom>
          <a:noFill/>
          <a:ln cap="flat" cmpd="sng" w="19050">
            <a:solidFill>
              <a:schemeClr val="dk2"/>
            </a:solidFill>
            <a:prstDash val="solid"/>
            <a:round/>
            <a:headEnd len="med" w="med" type="none"/>
            <a:tailEnd len="med" w="med" type="none"/>
          </a:ln>
        </p:spPr>
      </p:cxnSp>
      <p:pic>
        <p:nvPicPr>
          <p:cNvPr id="318" name="Google Shape;318;p19"/>
          <p:cNvPicPr preferRelativeResize="0"/>
          <p:nvPr/>
        </p:nvPicPr>
        <p:blipFill rotWithShape="1">
          <a:blip r:embed="rId4">
            <a:alphaModFix/>
          </a:blip>
          <a:srcRect b="78144" l="0" r="0" t="0"/>
          <a:stretch/>
        </p:blipFill>
        <p:spPr>
          <a:xfrm>
            <a:off x="1009950" y="1683675"/>
            <a:ext cx="2777851" cy="708299"/>
          </a:xfrm>
          <a:prstGeom prst="rect">
            <a:avLst/>
          </a:prstGeom>
          <a:noFill/>
          <a:ln>
            <a:noFill/>
          </a:ln>
        </p:spPr>
      </p:pic>
      <p:sp>
        <p:nvSpPr>
          <p:cNvPr id="319" name="Google Shape;319;p19"/>
          <p:cNvSpPr txBox="1"/>
          <p:nvPr/>
        </p:nvSpPr>
        <p:spPr>
          <a:xfrm>
            <a:off x="1208625" y="1879125"/>
            <a:ext cx="268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X</a:t>
            </a:r>
            <a:endParaRPr b="1">
              <a:latin typeface="Nunito"/>
              <a:ea typeface="Nunito"/>
              <a:cs typeface="Nunito"/>
              <a:sym typeface="Nunito"/>
            </a:endParaRPr>
          </a:p>
        </p:txBody>
      </p:sp>
      <p:sp>
        <p:nvSpPr>
          <p:cNvPr id="320" name="Google Shape;320;p19"/>
          <p:cNvSpPr txBox="1"/>
          <p:nvPr/>
        </p:nvSpPr>
        <p:spPr>
          <a:xfrm>
            <a:off x="2048075" y="1879125"/>
            <a:ext cx="268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U</a:t>
            </a:r>
            <a:endParaRPr b="1">
              <a:latin typeface="Nunito"/>
              <a:ea typeface="Nunito"/>
              <a:cs typeface="Nunito"/>
              <a:sym typeface="Nunito"/>
            </a:endParaRPr>
          </a:p>
        </p:txBody>
      </p:sp>
      <p:sp>
        <p:nvSpPr>
          <p:cNvPr id="321" name="Google Shape;321;p19"/>
          <p:cNvSpPr txBox="1"/>
          <p:nvPr/>
        </p:nvSpPr>
        <p:spPr>
          <a:xfrm>
            <a:off x="2744125" y="1912050"/>
            <a:ext cx="268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S</a:t>
            </a:r>
            <a:endParaRPr b="1">
              <a:latin typeface="Nunito"/>
              <a:ea typeface="Nunito"/>
              <a:cs typeface="Nunito"/>
              <a:sym typeface="Nunito"/>
            </a:endParaRPr>
          </a:p>
        </p:txBody>
      </p:sp>
      <p:sp>
        <p:nvSpPr>
          <p:cNvPr id="322" name="Google Shape;322;p19"/>
          <p:cNvSpPr txBox="1"/>
          <p:nvPr/>
        </p:nvSpPr>
        <p:spPr>
          <a:xfrm>
            <a:off x="3290075" y="1939525"/>
            <a:ext cx="4074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V</a:t>
            </a:r>
            <a:r>
              <a:rPr b="1" baseline="30000" lang="en">
                <a:latin typeface="Nunito"/>
                <a:ea typeface="Nunito"/>
                <a:cs typeface="Nunito"/>
                <a:sym typeface="Nunito"/>
              </a:rPr>
              <a:t>T</a:t>
            </a:r>
            <a:endParaRPr b="1">
              <a:latin typeface="Nunito"/>
              <a:ea typeface="Nunito"/>
              <a:cs typeface="Nunito"/>
              <a:sym typeface="Nunito"/>
            </a:endParaRPr>
          </a:p>
        </p:txBody>
      </p:sp>
      <p:sp>
        <p:nvSpPr>
          <p:cNvPr id="323" name="Google Shape;323;p19"/>
          <p:cNvSpPr txBox="1"/>
          <p:nvPr/>
        </p:nvSpPr>
        <p:spPr>
          <a:xfrm>
            <a:off x="1546225" y="1949550"/>
            <a:ext cx="268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a:t>
            </a:r>
            <a:endParaRPr b="1">
              <a:latin typeface="Nunito"/>
              <a:ea typeface="Nunito"/>
              <a:cs typeface="Nunito"/>
              <a:sym typeface="Nunito"/>
            </a:endParaRPr>
          </a:p>
        </p:txBody>
      </p:sp>
      <p:sp>
        <p:nvSpPr>
          <p:cNvPr id="324" name="Google Shape;324;p19"/>
          <p:cNvSpPr txBox="1"/>
          <p:nvPr/>
        </p:nvSpPr>
        <p:spPr>
          <a:xfrm>
            <a:off x="1070475" y="2324275"/>
            <a:ext cx="544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mxn</a:t>
            </a:r>
            <a:endParaRPr>
              <a:latin typeface="Nunito"/>
              <a:ea typeface="Nunito"/>
              <a:cs typeface="Nunito"/>
              <a:sym typeface="Nunito"/>
            </a:endParaRPr>
          </a:p>
        </p:txBody>
      </p:sp>
      <p:sp>
        <p:nvSpPr>
          <p:cNvPr id="325" name="Google Shape;325;p19"/>
          <p:cNvSpPr txBox="1"/>
          <p:nvPr/>
        </p:nvSpPr>
        <p:spPr>
          <a:xfrm>
            <a:off x="2605975" y="2297450"/>
            <a:ext cx="544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mxn</a:t>
            </a:r>
            <a:endParaRPr>
              <a:latin typeface="Nunito"/>
              <a:ea typeface="Nunito"/>
              <a:cs typeface="Nunito"/>
              <a:sym typeface="Nunito"/>
            </a:endParaRPr>
          </a:p>
        </p:txBody>
      </p:sp>
      <p:sp>
        <p:nvSpPr>
          <p:cNvPr id="326" name="Google Shape;326;p19"/>
          <p:cNvSpPr txBox="1"/>
          <p:nvPr/>
        </p:nvSpPr>
        <p:spPr>
          <a:xfrm>
            <a:off x="3221375" y="2295963"/>
            <a:ext cx="5448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nxn</a:t>
            </a:r>
            <a:endParaRPr>
              <a:latin typeface="Nunito"/>
              <a:ea typeface="Nunito"/>
              <a:cs typeface="Nunito"/>
              <a:sym typeface="Nunito"/>
            </a:endParaRPr>
          </a:p>
        </p:txBody>
      </p:sp>
      <p:sp>
        <p:nvSpPr>
          <p:cNvPr id="327" name="Google Shape;327;p19"/>
          <p:cNvSpPr txBox="1"/>
          <p:nvPr/>
        </p:nvSpPr>
        <p:spPr>
          <a:xfrm>
            <a:off x="1920075" y="2324275"/>
            <a:ext cx="6153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mxm</a:t>
            </a:r>
            <a:endParaRPr>
              <a:latin typeface="Nunito"/>
              <a:ea typeface="Nunito"/>
              <a:cs typeface="Nunito"/>
              <a:sym typeface="Nunito"/>
            </a:endParaRPr>
          </a:p>
        </p:txBody>
      </p:sp>
      <p:sp>
        <p:nvSpPr>
          <p:cNvPr id="328" name="Google Shape;328;p19"/>
          <p:cNvSpPr txBox="1"/>
          <p:nvPr/>
        </p:nvSpPr>
        <p:spPr>
          <a:xfrm>
            <a:off x="884200" y="2674775"/>
            <a:ext cx="34413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X</a:t>
            </a:r>
            <a:r>
              <a:rPr baseline="30000" lang="en">
                <a:latin typeface="Nunito"/>
                <a:ea typeface="Nunito"/>
                <a:cs typeface="Nunito"/>
                <a:sym typeface="Nunito"/>
              </a:rPr>
              <a:t>T</a:t>
            </a:r>
            <a:r>
              <a:rPr lang="en">
                <a:latin typeface="Nunito"/>
                <a:ea typeface="Nunito"/>
                <a:cs typeface="Nunito"/>
                <a:sym typeface="Nunito"/>
              </a:rPr>
              <a:t>X = (USV</a:t>
            </a:r>
            <a:r>
              <a:rPr baseline="30000" lang="en">
                <a:latin typeface="Nunito"/>
                <a:ea typeface="Nunito"/>
                <a:cs typeface="Nunito"/>
                <a:sym typeface="Nunito"/>
              </a:rPr>
              <a:t>T</a:t>
            </a:r>
            <a:r>
              <a:rPr lang="en">
                <a:latin typeface="Nunito"/>
                <a:ea typeface="Nunito"/>
                <a:cs typeface="Nunito"/>
                <a:sym typeface="Nunito"/>
              </a:rPr>
              <a:t>)</a:t>
            </a:r>
            <a:r>
              <a:rPr baseline="30000" lang="en">
                <a:latin typeface="Nunito"/>
                <a:ea typeface="Nunito"/>
                <a:cs typeface="Nunito"/>
                <a:sym typeface="Nunito"/>
              </a:rPr>
              <a:t>T</a:t>
            </a:r>
            <a:r>
              <a:rPr lang="en">
                <a:latin typeface="Nunito"/>
                <a:ea typeface="Nunito"/>
                <a:cs typeface="Nunito"/>
                <a:sym typeface="Nunito"/>
              </a:rPr>
              <a:t>(USV</a:t>
            </a:r>
            <a:r>
              <a:rPr baseline="30000" lang="en">
                <a:latin typeface="Nunito"/>
                <a:ea typeface="Nunito"/>
                <a:cs typeface="Nunito"/>
                <a:sym typeface="Nunito"/>
              </a:rPr>
              <a:t>T</a:t>
            </a:r>
            <a:r>
              <a:rPr lang="en">
                <a:latin typeface="Nunito"/>
                <a:ea typeface="Nunito"/>
                <a:cs typeface="Nunito"/>
                <a:sym typeface="Nunito"/>
              </a:rPr>
              <a:t>) = VS</a:t>
            </a:r>
            <a:r>
              <a:rPr baseline="30000" lang="en">
                <a:latin typeface="Nunito"/>
                <a:ea typeface="Nunito"/>
                <a:cs typeface="Nunito"/>
                <a:sym typeface="Nunito"/>
              </a:rPr>
              <a:t>2</a:t>
            </a:r>
            <a:r>
              <a:rPr lang="en">
                <a:latin typeface="Nunito"/>
                <a:ea typeface="Nunito"/>
                <a:cs typeface="Nunito"/>
                <a:sym typeface="Nunito"/>
              </a:rPr>
              <a:t>V</a:t>
            </a:r>
            <a:r>
              <a:rPr baseline="30000" lang="en">
                <a:latin typeface="Nunito"/>
                <a:ea typeface="Nunito"/>
                <a:cs typeface="Nunito"/>
                <a:sym typeface="Nunito"/>
              </a:rPr>
              <a:t>T</a:t>
            </a:r>
            <a:endParaRPr>
              <a:latin typeface="Nunito"/>
              <a:ea typeface="Nunito"/>
              <a:cs typeface="Nunito"/>
              <a:sym typeface="Nunito"/>
            </a:endParaRPr>
          </a:p>
        </p:txBody>
      </p:sp>
      <p:pic>
        <p:nvPicPr>
          <p:cNvPr id="329" name="Google Shape;329;p19"/>
          <p:cNvPicPr preferRelativeResize="0"/>
          <p:nvPr/>
        </p:nvPicPr>
        <p:blipFill rotWithShape="1">
          <a:blip r:embed="rId4">
            <a:alphaModFix/>
          </a:blip>
          <a:srcRect b="78144" l="79524" r="0" t="4900"/>
          <a:stretch/>
        </p:blipFill>
        <p:spPr>
          <a:xfrm rot="5400000">
            <a:off x="3385007" y="2752532"/>
            <a:ext cx="356774" cy="344652"/>
          </a:xfrm>
          <a:prstGeom prst="rect">
            <a:avLst/>
          </a:prstGeom>
          <a:noFill/>
          <a:ln>
            <a:noFill/>
          </a:ln>
        </p:spPr>
      </p:pic>
      <p:pic>
        <p:nvPicPr>
          <p:cNvPr id="330" name="Google Shape;330;p19"/>
          <p:cNvPicPr preferRelativeResize="0"/>
          <p:nvPr/>
        </p:nvPicPr>
        <p:blipFill rotWithShape="1">
          <a:blip r:embed="rId4">
            <a:alphaModFix/>
          </a:blip>
          <a:srcRect b="78144" l="79524" r="0" t="4900"/>
          <a:stretch/>
        </p:blipFill>
        <p:spPr>
          <a:xfrm rot="5400000">
            <a:off x="4137101" y="2753212"/>
            <a:ext cx="355349" cy="343302"/>
          </a:xfrm>
          <a:prstGeom prst="rect">
            <a:avLst/>
          </a:prstGeom>
          <a:noFill/>
          <a:ln>
            <a:noFill/>
          </a:ln>
        </p:spPr>
      </p:pic>
      <p:pic>
        <p:nvPicPr>
          <p:cNvPr id="331" name="Google Shape;331;p19"/>
          <p:cNvPicPr preferRelativeResize="0"/>
          <p:nvPr/>
        </p:nvPicPr>
        <p:blipFill rotWithShape="1">
          <a:blip r:embed="rId5">
            <a:alphaModFix/>
          </a:blip>
          <a:srcRect b="83565" l="54971" r="22015" t="0"/>
          <a:stretch/>
        </p:blipFill>
        <p:spPr>
          <a:xfrm>
            <a:off x="3735713" y="2712525"/>
            <a:ext cx="407400" cy="325898"/>
          </a:xfrm>
          <a:prstGeom prst="rect">
            <a:avLst/>
          </a:prstGeom>
          <a:noFill/>
          <a:ln>
            <a:noFill/>
          </a:ln>
        </p:spPr>
      </p:pic>
      <p:sp>
        <p:nvSpPr>
          <p:cNvPr id="332" name="Google Shape;332;p19"/>
          <p:cNvSpPr txBox="1"/>
          <p:nvPr/>
        </p:nvSpPr>
        <p:spPr>
          <a:xfrm>
            <a:off x="911100" y="2976125"/>
            <a:ext cx="18669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t>
            </a:r>
            <a:r>
              <a:rPr lang="en">
                <a:latin typeface="Nunito"/>
                <a:ea typeface="Nunito"/>
                <a:cs typeface="Nunito"/>
                <a:sym typeface="Nunito"/>
              </a:rPr>
              <a:t>X</a:t>
            </a:r>
            <a:r>
              <a:rPr baseline="30000" lang="en">
                <a:latin typeface="Nunito"/>
                <a:ea typeface="Nunito"/>
                <a:cs typeface="Nunito"/>
                <a:sym typeface="Nunito"/>
              </a:rPr>
              <a:t>T</a:t>
            </a:r>
            <a:r>
              <a:rPr lang="en">
                <a:latin typeface="Nunito"/>
                <a:ea typeface="Nunito"/>
                <a:cs typeface="Nunito"/>
                <a:sym typeface="Nunito"/>
              </a:rPr>
              <a:t>X)</a:t>
            </a:r>
            <a:r>
              <a:rPr baseline="30000" lang="en">
                <a:latin typeface="Nunito"/>
                <a:ea typeface="Nunito"/>
                <a:cs typeface="Nunito"/>
                <a:sym typeface="Nunito"/>
              </a:rPr>
              <a:t>-1</a:t>
            </a:r>
            <a:r>
              <a:rPr lang="en">
                <a:latin typeface="Nunito"/>
                <a:ea typeface="Nunito"/>
                <a:cs typeface="Nunito"/>
                <a:sym typeface="Nunito"/>
              </a:rPr>
              <a:t> = VS</a:t>
            </a:r>
            <a:r>
              <a:rPr baseline="30000" lang="en">
                <a:latin typeface="Nunito"/>
                <a:ea typeface="Nunito"/>
                <a:cs typeface="Nunito"/>
                <a:sym typeface="Nunito"/>
              </a:rPr>
              <a:t>-2</a:t>
            </a:r>
            <a:r>
              <a:rPr lang="en">
                <a:latin typeface="Nunito"/>
                <a:ea typeface="Nunito"/>
                <a:cs typeface="Nunito"/>
                <a:sym typeface="Nunito"/>
              </a:rPr>
              <a:t>V</a:t>
            </a:r>
            <a:r>
              <a:rPr baseline="30000" lang="en">
                <a:latin typeface="Nunito"/>
                <a:ea typeface="Nunito"/>
                <a:cs typeface="Nunito"/>
                <a:sym typeface="Nunito"/>
              </a:rPr>
              <a:t>T</a:t>
            </a:r>
            <a:endParaRPr>
              <a:latin typeface="Nunito"/>
              <a:ea typeface="Nunito"/>
              <a:cs typeface="Nunito"/>
              <a:sym typeface="Nunito"/>
            </a:endParaRPr>
          </a:p>
        </p:txBody>
      </p:sp>
      <p:sp>
        <p:nvSpPr>
          <p:cNvPr id="333" name="Google Shape;333;p19"/>
          <p:cNvSpPr txBox="1"/>
          <p:nvPr/>
        </p:nvSpPr>
        <p:spPr>
          <a:xfrm>
            <a:off x="911100" y="3253975"/>
            <a:ext cx="35403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X</a:t>
            </a:r>
            <a:r>
              <a:rPr baseline="30000" lang="en">
                <a:latin typeface="Nunito"/>
                <a:ea typeface="Nunito"/>
                <a:cs typeface="Nunito"/>
                <a:sym typeface="Nunito"/>
              </a:rPr>
              <a:t>+</a:t>
            </a:r>
            <a:r>
              <a:rPr lang="en">
                <a:latin typeface="Nunito"/>
                <a:ea typeface="Nunito"/>
                <a:cs typeface="Nunito"/>
                <a:sym typeface="Nunito"/>
              </a:rPr>
              <a:t> = </a:t>
            </a:r>
            <a:r>
              <a:rPr lang="en">
                <a:latin typeface="Nunito"/>
                <a:ea typeface="Nunito"/>
                <a:cs typeface="Nunito"/>
                <a:sym typeface="Nunito"/>
              </a:rPr>
              <a:t>(X</a:t>
            </a:r>
            <a:r>
              <a:rPr baseline="30000" lang="en">
                <a:latin typeface="Nunito"/>
                <a:ea typeface="Nunito"/>
                <a:cs typeface="Nunito"/>
                <a:sym typeface="Nunito"/>
              </a:rPr>
              <a:t>T</a:t>
            </a:r>
            <a:r>
              <a:rPr lang="en">
                <a:latin typeface="Nunito"/>
                <a:ea typeface="Nunito"/>
                <a:cs typeface="Nunito"/>
                <a:sym typeface="Nunito"/>
              </a:rPr>
              <a:t>X)</a:t>
            </a:r>
            <a:r>
              <a:rPr baseline="30000" lang="en">
                <a:latin typeface="Nunito"/>
                <a:ea typeface="Nunito"/>
                <a:cs typeface="Nunito"/>
                <a:sym typeface="Nunito"/>
              </a:rPr>
              <a:t>-1</a:t>
            </a:r>
            <a:r>
              <a:rPr lang="en">
                <a:latin typeface="Nunito"/>
                <a:ea typeface="Nunito"/>
                <a:cs typeface="Nunito"/>
                <a:sym typeface="Nunito"/>
              </a:rPr>
              <a:t> X</a:t>
            </a:r>
            <a:r>
              <a:rPr baseline="30000" lang="en">
                <a:latin typeface="Nunito"/>
                <a:ea typeface="Nunito"/>
                <a:cs typeface="Nunito"/>
                <a:sym typeface="Nunito"/>
              </a:rPr>
              <a:t>T </a:t>
            </a:r>
            <a:r>
              <a:rPr lang="en">
                <a:latin typeface="Nunito"/>
                <a:ea typeface="Nunito"/>
                <a:cs typeface="Nunito"/>
                <a:sym typeface="Nunito"/>
              </a:rPr>
              <a:t>= </a:t>
            </a:r>
            <a:r>
              <a:rPr lang="en">
                <a:latin typeface="Nunito"/>
                <a:ea typeface="Nunito"/>
                <a:cs typeface="Nunito"/>
                <a:sym typeface="Nunito"/>
              </a:rPr>
              <a:t>VS</a:t>
            </a:r>
            <a:r>
              <a:rPr baseline="30000" lang="en">
                <a:latin typeface="Nunito"/>
                <a:ea typeface="Nunito"/>
                <a:cs typeface="Nunito"/>
                <a:sym typeface="Nunito"/>
              </a:rPr>
              <a:t>-2</a:t>
            </a:r>
            <a:r>
              <a:rPr lang="en">
                <a:latin typeface="Nunito"/>
                <a:ea typeface="Nunito"/>
                <a:cs typeface="Nunito"/>
                <a:sym typeface="Nunito"/>
              </a:rPr>
              <a:t>V</a:t>
            </a:r>
            <a:r>
              <a:rPr baseline="30000" lang="en">
                <a:latin typeface="Nunito"/>
                <a:ea typeface="Nunito"/>
                <a:cs typeface="Nunito"/>
                <a:sym typeface="Nunito"/>
              </a:rPr>
              <a:t>T</a:t>
            </a:r>
            <a:r>
              <a:rPr lang="en">
                <a:latin typeface="Nunito"/>
                <a:ea typeface="Nunito"/>
                <a:cs typeface="Nunito"/>
                <a:sym typeface="Nunito"/>
              </a:rPr>
              <a:t>(VS</a:t>
            </a:r>
            <a:r>
              <a:rPr baseline="30000" lang="en">
                <a:latin typeface="Nunito"/>
                <a:ea typeface="Nunito"/>
                <a:cs typeface="Nunito"/>
                <a:sym typeface="Nunito"/>
              </a:rPr>
              <a:t>T</a:t>
            </a:r>
            <a:r>
              <a:rPr lang="en">
                <a:latin typeface="Nunito"/>
                <a:ea typeface="Nunito"/>
                <a:cs typeface="Nunito"/>
                <a:sym typeface="Nunito"/>
              </a:rPr>
              <a:t>U</a:t>
            </a:r>
            <a:r>
              <a:rPr baseline="30000" lang="en">
                <a:latin typeface="Nunito"/>
                <a:ea typeface="Nunito"/>
                <a:cs typeface="Nunito"/>
                <a:sym typeface="Nunito"/>
              </a:rPr>
              <a:t>T</a:t>
            </a:r>
            <a:r>
              <a:rPr lang="en">
                <a:latin typeface="Nunito"/>
                <a:ea typeface="Nunito"/>
                <a:cs typeface="Nunito"/>
                <a:sym typeface="Nunito"/>
              </a:rPr>
              <a:t>)</a:t>
            </a:r>
            <a:r>
              <a:rPr lang="en">
                <a:latin typeface="Nunito"/>
                <a:ea typeface="Nunito"/>
                <a:cs typeface="Nunito"/>
                <a:sym typeface="Nunito"/>
              </a:rPr>
              <a:t>= VS</a:t>
            </a:r>
            <a:r>
              <a:rPr baseline="30000" lang="en">
                <a:latin typeface="Nunito"/>
                <a:ea typeface="Nunito"/>
                <a:cs typeface="Nunito"/>
                <a:sym typeface="Nunito"/>
              </a:rPr>
              <a:t>+</a:t>
            </a:r>
            <a:r>
              <a:rPr lang="en">
                <a:latin typeface="Nunito"/>
                <a:ea typeface="Nunito"/>
                <a:cs typeface="Nunito"/>
                <a:sym typeface="Nunito"/>
              </a:rPr>
              <a:t>U</a:t>
            </a:r>
            <a:r>
              <a:rPr baseline="30000" lang="en">
                <a:latin typeface="Nunito"/>
                <a:ea typeface="Nunito"/>
                <a:cs typeface="Nunito"/>
                <a:sym typeface="Nunito"/>
              </a:rPr>
              <a:t>T</a:t>
            </a:r>
            <a:endParaRPr>
              <a:latin typeface="Nunito"/>
              <a:ea typeface="Nunito"/>
              <a:cs typeface="Nunito"/>
              <a:sym typeface="Nunito"/>
            </a:endParaRPr>
          </a:p>
        </p:txBody>
      </p:sp>
      <p:pic>
        <p:nvPicPr>
          <p:cNvPr id="334" name="Google Shape;334;p19"/>
          <p:cNvPicPr preferRelativeResize="0"/>
          <p:nvPr/>
        </p:nvPicPr>
        <p:blipFill rotWithShape="1">
          <a:blip r:embed="rId4">
            <a:alphaModFix/>
          </a:blip>
          <a:srcRect b="78144" l="29956" r="44985" t="0"/>
          <a:stretch/>
        </p:blipFill>
        <p:spPr>
          <a:xfrm rot="5400000">
            <a:off x="3623963" y="3629311"/>
            <a:ext cx="768523" cy="782051"/>
          </a:xfrm>
          <a:prstGeom prst="rect">
            <a:avLst/>
          </a:prstGeom>
          <a:noFill/>
          <a:ln>
            <a:noFill/>
          </a:ln>
        </p:spPr>
      </p:pic>
      <p:sp>
        <p:nvSpPr>
          <p:cNvPr id="335" name="Google Shape;335;p19"/>
          <p:cNvSpPr txBox="1"/>
          <p:nvPr/>
        </p:nvSpPr>
        <p:spPr>
          <a:xfrm>
            <a:off x="3805175" y="3825400"/>
            <a:ext cx="4074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U</a:t>
            </a:r>
            <a:r>
              <a:rPr b="1" baseline="30000" lang="en">
                <a:latin typeface="Nunito"/>
                <a:ea typeface="Nunito"/>
                <a:cs typeface="Nunito"/>
                <a:sym typeface="Nunito"/>
              </a:rPr>
              <a:t>T</a:t>
            </a:r>
            <a:endParaRPr b="1">
              <a:latin typeface="Nunito"/>
              <a:ea typeface="Nunito"/>
              <a:cs typeface="Nunito"/>
              <a:sym typeface="Nunito"/>
            </a:endParaRPr>
          </a:p>
        </p:txBody>
      </p:sp>
      <p:pic>
        <p:nvPicPr>
          <p:cNvPr id="336" name="Google Shape;336;p19"/>
          <p:cNvPicPr preferRelativeResize="0"/>
          <p:nvPr/>
        </p:nvPicPr>
        <p:blipFill rotWithShape="1">
          <a:blip r:embed="rId4">
            <a:alphaModFix/>
          </a:blip>
          <a:srcRect b="78144" l="79524" r="0" t="4900"/>
          <a:stretch/>
        </p:blipFill>
        <p:spPr>
          <a:xfrm rot="5400000">
            <a:off x="2180036" y="3704263"/>
            <a:ext cx="629126" cy="607751"/>
          </a:xfrm>
          <a:prstGeom prst="rect">
            <a:avLst/>
          </a:prstGeom>
          <a:noFill/>
          <a:ln>
            <a:noFill/>
          </a:ln>
        </p:spPr>
      </p:pic>
      <p:sp>
        <p:nvSpPr>
          <p:cNvPr id="337" name="Google Shape;337;p19"/>
          <p:cNvSpPr txBox="1"/>
          <p:nvPr/>
        </p:nvSpPr>
        <p:spPr>
          <a:xfrm>
            <a:off x="2307563" y="3819675"/>
            <a:ext cx="4074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V</a:t>
            </a:r>
            <a:endParaRPr b="1">
              <a:latin typeface="Nunito"/>
              <a:ea typeface="Nunito"/>
              <a:cs typeface="Nunito"/>
              <a:sym typeface="Nunito"/>
            </a:endParaRPr>
          </a:p>
        </p:txBody>
      </p:sp>
      <p:pic>
        <p:nvPicPr>
          <p:cNvPr id="338" name="Google Shape;338;p19"/>
          <p:cNvPicPr preferRelativeResize="0"/>
          <p:nvPr/>
        </p:nvPicPr>
        <p:blipFill rotWithShape="1">
          <a:blip r:embed="rId6">
            <a:alphaModFix amt="60000"/>
          </a:blip>
          <a:srcRect b="79059" l="57308" r="36005" t="6598"/>
          <a:stretch/>
        </p:blipFill>
        <p:spPr>
          <a:xfrm flipH="1">
            <a:off x="3355848" y="3727704"/>
            <a:ext cx="202114" cy="505747"/>
          </a:xfrm>
          <a:prstGeom prst="rect">
            <a:avLst/>
          </a:prstGeom>
          <a:noFill/>
          <a:ln>
            <a:noFill/>
          </a:ln>
        </p:spPr>
      </p:pic>
      <p:pic>
        <p:nvPicPr>
          <p:cNvPr id="339" name="Google Shape;339;p19"/>
          <p:cNvPicPr preferRelativeResize="0"/>
          <p:nvPr/>
        </p:nvPicPr>
        <p:blipFill rotWithShape="1">
          <a:blip r:embed="rId7">
            <a:alphaModFix amt="48000"/>
          </a:blip>
          <a:srcRect b="83798" l="58144" r="24861" t="1252"/>
          <a:stretch/>
        </p:blipFill>
        <p:spPr>
          <a:xfrm rot="10800000">
            <a:off x="2837776" y="3727704"/>
            <a:ext cx="519749" cy="523701"/>
          </a:xfrm>
          <a:prstGeom prst="rect">
            <a:avLst/>
          </a:prstGeom>
          <a:noFill/>
          <a:ln>
            <a:noFill/>
          </a:ln>
        </p:spPr>
      </p:pic>
      <p:sp>
        <p:nvSpPr>
          <p:cNvPr id="340" name="Google Shape;340;p19"/>
          <p:cNvSpPr txBox="1"/>
          <p:nvPr/>
        </p:nvSpPr>
        <p:spPr>
          <a:xfrm>
            <a:off x="3008062" y="3819675"/>
            <a:ext cx="432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S</a:t>
            </a:r>
            <a:r>
              <a:rPr b="1" baseline="30000" lang="en">
                <a:latin typeface="Nunito"/>
                <a:ea typeface="Nunito"/>
                <a:cs typeface="Nunito"/>
                <a:sym typeface="Nunito"/>
              </a:rPr>
              <a:t>+</a:t>
            </a:r>
            <a:endParaRPr b="1">
              <a:latin typeface="Nunito"/>
              <a:ea typeface="Nunito"/>
              <a:cs typeface="Nunito"/>
              <a:sym typeface="Nunito"/>
            </a:endParaRPr>
          </a:p>
        </p:txBody>
      </p:sp>
      <p:pic>
        <p:nvPicPr>
          <p:cNvPr id="341" name="Google Shape;341;p19"/>
          <p:cNvPicPr preferRelativeResize="0"/>
          <p:nvPr/>
        </p:nvPicPr>
        <p:blipFill rotWithShape="1">
          <a:blip r:embed="rId8">
            <a:alphaModFix/>
          </a:blip>
          <a:srcRect b="78144" l="0" r="77849" t="0"/>
          <a:stretch/>
        </p:blipFill>
        <p:spPr>
          <a:xfrm rot="-5400000">
            <a:off x="1116987" y="3665774"/>
            <a:ext cx="615298" cy="708299"/>
          </a:xfrm>
          <a:prstGeom prst="rect">
            <a:avLst/>
          </a:prstGeom>
          <a:noFill/>
          <a:ln>
            <a:noFill/>
          </a:ln>
        </p:spPr>
      </p:pic>
      <p:sp>
        <p:nvSpPr>
          <p:cNvPr id="342" name="Google Shape;342;p19"/>
          <p:cNvSpPr txBox="1"/>
          <p:nvPr/>
        </p:nvSpPr>
        <p:spPr>
          <a:xfrm>
            <a:off x="1290375" y="3901600"/>
            <a:ext cx="4074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X</a:t>
            </a:r>
            <a:r>
              <a:rPr b="1" baseline="30000" lang="en">
                <a:latin typeface="Nunito"/>
                <a:ea typeface="Nunito"/>
                <a:cs typeface="Nunito"/>
                <a:sym typeface="Nunito"/>
              </a:rPr>
              <a:t>+</a:t>
            </a:r>
            <a:endParaRPr b="1">
              <a:latin typeface="Nunito"/>
              <a:ea typeface="Nunito"/>
              <a:cs typeface="Nunito"/>
              <a:sym typeface="Nunito"/>
            </a:endParaRPr>
          </a:p>
        </p:txBody>
      </p:sp>
      <p:sp>
        <p:nvSpPr>
          <p:cNvPr id="343" name="Google Shape;343;p19"/>
          <p:cNvSpPr txBox="1"/>
          <p:nvPr/>
        </p:nvSpPr>
        <p:spPr>
          <a:xfrm>
            <a:off x="1850500" y="3861225"/>
            <a:ext cx="268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a:t>
            </a:r>
            <a:endParaRPr b="1">
              <a:latin typeface="Nunito"/>
              <a:ea typeface="Nunito"/>
              <a:cs typeface="Nunito"/>
              <a:sym typeface="Nunito"/>
            </a:endParaRPr>
          </a:p>
        </p:txBody>
      </p:sp>
      <p:sp>
        <p:nvSpPr>
          <p:cNvPr id="344" name="Google Shape;344;p19"/>
          <p:cNvSpPr txBox="1"/>
          <p:nvPr/>
        </p:nvSpPr>
        <p:spPr>
          <a:xfrm>
            <a:off x="787525" y="4352975"/>
            <a:ext cx="3880500" cy="6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X</a:t>
            </a:r>
            <a:r>
              <a:rPr baseline="30000" lang="en">
                <a:latin typeface="Nunito"/>
                <a:ea typeface="Nunito"/>
                <a:cs typeface="Nunito"/>
                <a:sym typeface="Nunito"/>
              </a:rPr>
              <a:t>+</a:t>
            </a:r>
            <a:r>
              <a:rPr lang="en">
                <a:latin typeface="Nunito"/>
                <a:ea typeface="Nunito"/>
                <a:cs typeface="Nunito"/>
                <a:sym typeface="Nunito"/>
              </a:rPr>
              <a:t>X = VV</a:t>
            </a:r>
            <a:r>
              <a:rPr baseline="30000" lang="en">
                <a:latin typeface="Nunito"/>
                <a:ea typeface="Nunito"/>
                <a:cs typeface="Nunito"/>
                <a:sym typeface="Nunito"/>
              </a:rPr>
              <a:t>T </a:t>
            </a:r>
            <a:r>
              <a:rPr lang="en">
                <a:latin typeface="Nunito"/>
                <a:ea typeface="Nunito"/>
                <a:cs typeface="Nunito"/>
                <a:sym typeface="Nunito"/>
              </a:rPr>
              <a:t>= I so  (X</a:t>
            </a:r>
            <a:r>
              <a:rPr baseline="30000" lang="en">
                <a:latin typeface="Nunito"/>
                <a:ea typeface="Nunito"/>
                <a:cs typeface="Nunito"/>
                <a:sym typeface="Nunito"/>
              </a:rPr>
              <a:t>T</a:t>
            </a:r>
            <a:r>
              <a:rPr lang="en">
                <a:latin typeface="Nunito"/>
                <a:ea typeface="Nunito"/>
                <a:cs typeface="Nunito"/>
                <a:sym typeface="Nunito"/>
              </a:rPr>
              <a:t>X)</a:t>
            </a:r>
            <a:r>
              <a:rPr baseline="30000" lang="en">
                <a:latin typeface="Nunito"/>
                <a:ea typeface="Nunito"/>
                <a:cs typeface="Nunito"/>
                <a:sym typeface="Nunito"/>
              </a:rPr>
              <a:t>-1</a:t>
            </a:r>
            <a:r>
              <a:rPr lang="en">
                <a:latin typeface="Nunito"/>
                <a:ea typeface="Nunito"/>
                <a:cs typeface="Nunito"/>
                <a:sym typeface="Nunito"/>
              </a:rPr>
              <a:t> X</a:t>
            </a:r>
            <a:r>
              <a:rPr baseline="30000" lang="en">
                <a:latin typeface="Nunito"/>
                <a:ea typeface="Nunito"/>
                <a:cs typeface="Nunito"/>
                <a:sym typeface="Nunito"/>
              </a:rPr>
              <a:t>T </a:t>
            </a:r>
            <a:r>
              <a:rPr lang="en">
                <a:latin typeface="Nunito"/>
                <a:ea typeface="Nunito"/>
                <a:cs typeface="Nunito"/>
                <a:sym typeface="Nunito"/>
              </a:rPr>
              <a:t> is left inverse of X.</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X (X</a:t>
            </a:r>
            <a:r>
              <a:rPr baseline="30000" lang="en">
                <a:latin typeface="Nunito"/>
                <a:ea typeface="Nunito"/>
                <a:cs typeface="Nunito"/>
                <a:sym typeface="Nunito"/>
              </a:rPr>
              <a:t>T</a:t>
            </a:r>
            <a:r>
              <a:rPr lang="en">
                <a:latin typeface="Nunito"/>
                <a:ea typeface="Nunito"/>
                <a:cs typeface="Nunito"/>
                <a:sym typeface="Nunito"/>
              </a:rPr>
              <a:t>X)</a:t>
            </a:r>
            <a:r>
              <a:rPr baseline="30000" lang="en">
                <a:latin typeface="Nunito"/>
                <a:ea typeface="Nunito"/>
                <a:cs typeface="Nunito"/>
                <a:sym typeface="Nunito"/>
              </a:rPr>
              <a:t>-1</a:t>
            </a:r>
            <a:r>
              <a:rPr lang="en">
                <a:latin typeface="Nunito"/>
                <a:ea typeface="Nunito"/>
                <a:cs typeface="Nunito"/>
                <a:sym typeface="Nunito"/>
              </a:rPr>
              <a:t> X</a:t>
            </a:r>
            <a:r>
              <a:rPr baseline="30000" lang="en">
                <a:latin typeface="Nunito"/>
                <a:ea typeface="Nunito"/>
                <a:cs typeface="Nunito"/>
                <a:sym typeface="Nunito"/>
              </a:rPr>
              <a:t>T </a:t>
            </a:r>
            <a:r>
              <a:rPr lang="en">
                <a:latin typeface="Nunito"/>
                <a:ea typeface="Nunito"/>
                <a:cs typeface="Nunito"/>
                <a:sym typeface="Nunito"/>
              </a:rPr>
              <a:t> gives projection onto Range(X)</a:t>
            </a:r>
            <a:endParaRPr>
              <a:latin typeface="Nunito"/>
              <a:ea typeface="Nunito"/>
              <a:cs typeface="Nunito"/>
              <a:sym typeface="Nunito"/>
            </a:endParaRPr>
          </a:p>
        </p:txBody>
      </p:sp>
      <p:sp>
        <p:nvSpPr>
          <p:cNvPr id="345" name="Google Shape;345;p19"/>
          <p:cNvSpPr txBox="1"/>
          <p:nvPr/>
        </p:nvSpPr>
        <p:spPr>
          <a:xfrm>
            <a:off x="5425525" y="1173025"/>
            <a:ext cx="32688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Nunito"/>
                <a:ea typeface="Nunito"/>
                <a:cs typeface="Nunito"/>
                <a:sym typeface="Nunito"/>
              </a:rPr>
              <a:t>Under</a:t>
            </a:r>
            <a:r>
              <a:rPr b="1" lang="en" sz="1600">
                <a:latin typeface="Nunito"/>
                <a:ea typeface="Nunito"/>
                <a:cs typeface="Nunito"/>
                <a:sym typeface="Nunito"/>
              </a:rPr>
              <a:t>determined Matrix X</a:t>
            </a:r>
            <a:endParaRPr b="1" sz="1600">
              <a:latin typeface="Nunito"/>
              <a:ea typeface="Nunito"/>
              <a:cs typeface="Nunito"/>
              <a:sym typeface="Nunito"/>
            </a:endParaRPr>
          </a:p>
        </p:txBody>
      </p:sp>
      <p:pic>
        <p:nvPicPr>
          <p:cNvPr id="346" name="Google Shape;346;p19"/>
          <p:cNvPicPr preferRelativeResize="0"/>
          <p:nvPr/>
        </p:nvPicPr>
        <p:blipFill rotWithShape="1">
          <a:blip r:embed="rId4">
            <a:alphaModFix/>
          </a:blip>
          <a:srcRect b="78144" l="57387" r="23902" t="0"/>
          <a:stretch/>
        </p:blipFill>
        <p:spPr>
          <a:xfrm flipH="1" rot="-5400000">
            <a:off x="7016925" y="1625951"/>
            <a:ext cx="538450" cy="708299"/>
          </a:xfrm>
          <a:prstGeom prst="rect">
            <a:avLst/>
          </a:prstGeom>
          <a:noFill/>
          <a:ln>
            <a:noFill/>
          </a:ln>
        </p:spPr>
      </p:pic>
      <p:sp>
        <p:nvSpPr>
          <p:cNvPr id="347" name="Google Shape;347;p19"/>
          <p:cNvSpPr txBox="1"/>
          <p:nvPr/>
        </p:nvSpPr>
        <p:spPr>
          <a:xfrm>
            <a:off x="5475150" y="1835275"/>
            <a:ext cx="268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X</a:t>
            </a:r>
            <a:endParaRPr b="1">
              <a:latin typeface="Nunito"/>
              <a:ea typeface="Nunito"/>
              <a:cs typeface="Nunito"/>
              <a:sym typeface="Nunito"/>
            </a:endParaRPr>
          </a:p>
        </p:txBody>
      </p:sp>
      <p:sp>
        <p:nvSpPr>
          <p:cNvPr id="348" name="Google Shape;348;p19"/>
          <p:cNvSpPr txBox="1"/>
          <p:nvPr/>
        </p:nvSpPr>
        <p:spPr>
          <a:xfrm>
            <a:off x="6467000" y="1835275"/>
            <a:ext cx="268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U</a:t>
            </a:r>
            <a:endParaRPr b="1">
              <a:latin typeface="Nunito"/>
              <a:ea typeface="Nunito"/>
              <a:cs typeface="Nunito"/>
              <a:sym typeface="Nunito"/>
            </a:endParaRPr>
          </a:p>
        </p:txBody>
      </p:sp>
      <p:sp>
        <p:nvSpPr>
          <p:cNvPr id="349" name="Google Shape;349;p19"/>
          <p:cNvSpPr txBox="1"/>
          <p:nvPr/>
        </p:nvSpPr>
        <p:spPr>
          <a:xfrm>
            <a:off x="7163050" y="1868200"/>
            <a:ext cx="268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S</a:t>
            </a:r>
            <a:endParaRPr b="1">
              <a:latin typeface="Nunito"/>
              <a:ea typeface="Nunito"/>
              <a:cs typeface="Nunito"/>
              <a:sym typeface="Nunito"/>
            </a:endParaRPr>
          </a:p>
        </p:txBody>
      </p:sp>
      <p:sp>
        <p:nvSpPr>
          <p:cNvPr id="350" name="Google Shape;350;p19"/>
          <p:cNvSpPr txBox="1"/>
          <p:nvPr/>
        </p:nvSpPr>
        <p:spPr>
          <a:xfrm>
            <a:off x="7861400" y="1895675"/>
            <a:ext cx="4074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V</a:t>
            </a:r>
            <a:r>
              <a:rPr b="1" baseline="30000" lang="en">
                <a:latin typeface="Nunito"/>
                <a:ea typeface="Nunito"/>
                <a:cs typeface="Nunito"/>
                <a:sym typeface="Nunito"/>
              </a:rPr>
              <a:t>T</a:t>
            </a:r>
            <a:endParaRPr b="1">
              <a:latin typeface="Nunito"/>
              <a:ea typeface="Nunito"/>
              <a:cs typeface="Nunito"/>
              <a:sym typeface="Nunito"/>
            </a:endParaRPr>
          </a:p>
        </p:txBody>
      </p:sp>
      <p:sp>
        <p:nvSpPr>
          <p:cNvPr id="351" name="Google Shape;351;p19"/>
          <p:cNvSpPr txBox="1"/>
          <p:nvPr/>
        </p:nvSpPr>
        <p:spPr>
          <a:xfrm>
            <a:off x="5965150" y="1905700"/>
            <a:ext cx="268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a:t>
            </a:r>
            <a:endParaRPr b="1">
              <a:latin typeface="Nunito"/>
              <a:ea typeface="Nunito"/>
              <a:cs typeface="Nunito"/>
              <a:sym typeface="Nunito"/>
            </a:endParaRPr>
          </a:p>
        </p:txBody>
      </p:sp>
      <p:sp>
        <p:nvSpPr>
          <p:cNvPr id="352" name="Google Shape;352;p19"/>
          <p:cNvSpPr txBox="1"/>
          <p:nvPr/>
        </p:nvSpPr>
        <p:spPr>
          <a:xfrm>
            <a:off x="5337000" y="2280425"/>
            <a:ext cx="544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mxn</a:t>
            </a:r>
            <a:endParaRPr>
              <a:latin typeface="Nunito"/>
              <a:ea typeface="Nunito"/>
              <a:cs typeface="Nunito"/>
              <a:sym typeface="Nunito"/>
            </a:endParaRPr>
          </a:p>
        </p:txBody>
      </p:sp>
      <p:sp>
        <p:nvSpPr>
          <p:cNvPr id="353" name="Google Shape;353;p19"/>
          <p:cNvSpPr txBox="1"/>
          <p:nvPr/>
        </p:nvSpPr>
        <p:spPr>
          <a:xfrm>
            <a:off x="7024900" y="2253600"/>
            <a:ext cx="544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mxn</a:t>
            </a:r>
            <a:endParaRPr>
              <a:latin typeface="Nunito"/>
              <a:ea typeface="Nunito"/>
              <a:cs typeface="Nunito"/>
              <a:sym typeface="Nunito"/>
            </a:endParaRPr>
          </a:p>
        </p:txBody>
      </p:sp>
      <p:sp>
        <p:nvSpPr>
          <p:cNvPr id="354" name="Google Shape;354;p19"/>
          <p:cNvSpPr txBox="1"/>
          <p:nvPr/>
        </p:nvSpPr>
        <p:spPr>
          <a:xfrm>
            <a:off x="7792700" y="2252113"/>
            <a:ext cx="5448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nxn</a:t>
            </a:r>
            <a:endParaRPr>
              <a:latin typeface="Nunito"/>
              <a:ea typeface="Nunito"/>
              <a:cs typeface="Nunito"/>
              <a:sym typeface="Nunito"/>
            </a:endParaRPr>
          </a:p>
        </p:txBody>
      </p:sp>
      <p:sp>
        <p:nvSpPr>
          <p:cNvPr id="355" name="Google Shape;355;p19"/>
          <p:cNvSpPr txBox="1"/>
          <p:nvPr/>
        </p:nvSpPr>
        <p:spPr>
          <a:xfrm>
            <a:off x="6339000" y="2280425"/>
            <a:ext cx="6153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mxm</a:t>
            </a:r>
            <a:endParaRPr>
              <a:latin typeface="Nunito"/>
              <a:ea typeface="Nunito"/>
              <a:cs typeface="Nunito"/>
              <a:sym typeface="Nunito"/>
            </a:endParaRPr>
          </a:p>
        </p:txBody>
      </p:sp>
      <p:sp>
        <p:nvSpPr>
          <p:cNvPr id="356" name="Google Shape;356;p19"/>
          <p:cNvSpPr txBox="1"/>
          <p:nvPr/>
        </p:nvSpPr>
        <p:spPr>
          <a:xfrm>
            <a:off x="5061200" y="2630275"/>
            <a:ext cx="27780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XX</a:t>
            </a:r>
            <a:r>
              <a:rPr baseline="30000" lang="en">
                <a:latin typeface="Nunito"/>
                <a:ea typeface="Nunito"/>
                <a:cs typeface="Nunito"/>
                <a:sym typeface="Nunito"/>
              </a:rPr>
              <a:t>T</a:t>
            </a:r>
            <a:r>
              <a:rPr lang="en">
                <a:latin typeface="Nunito"/>
                <a:ea typeface="Nunito"/>
                <a:cs typeface="Nunito"/>
                <a:sym typeface="Nunito"/>
              </a:rPr>
              <a:t> = (USV</a:t>
            </a:r>
            <a:r>
              <a:rPr baseline="30000" lang="en">
                <a:latin typeface="Nunito"/>
                <a:ea typeface="Nunito"/>
                <a:cs typeface="Nunito"/>
                <a:sym typeface="Nunito"/>
              </a:rPr>
              <a:t>T</a:t>
            </a:r>
            <a:r>
              <a:rPr lang="en">
                <a:latin typeface="Nunito"/>
                <a:ea typeface="Nunito"/>
                <a:cs typeface="Nunito"/>
                <a:sym typeface="Nunito"/>
              </a:rPr>
              <a:t>)(USV</a:t>
            </a:r>
            <a:r>
              <a:rPr baseline="30000" lang="en">
                <a:latin typeface="Nunito"/>
                <a:ea typeface="Nunito"/>
                <a:cs typeface="Nunito"/>
                <a:sym typeface="Nunito"/>
              </a:rPr>
              <a:t>T</a:t>
            </a:r>
            <a:r>
              <a:rPr lang="en">
                <a:latin typeface="Nunito"/>
                <a:ea typeface="Nunito"/>
                <a:cs typeface="Nunito"/>
                <a:sym typeface="Nunito"/>
              </a:rPr>
              <a:t>)</a:t>
            </a:r>
            <a:r>
              <a:rPr baseline="30000" lang="en">
                <a:latin typeface="Nunito"/>
                <a:ea typeface="Nunito"/>
                <a:cs typeface="Nunito"/>
                <a:sym typeface="Nunito"/>
              </a:rPr>
              <a:t>T</a:t>
            </a:r>
            <a:r>
              <a:rPr lang="en">
                <a:latin typeface="Nunito"/>
                <a:ea typeface="Nunito"/>
                <a:cs typeface="Nunito"/>
                <a:sym typeface="Nunito"/>
              </a:rPr>
              <a:t> = US</a:t>
            </a:r>
            <a:r>
              <a:rPr baseline="30000" lang="en">
                <a:latin typeface="Nunito"/>
                <a:ea typeface="Nunito"/>
                <a:cs typeface="Nunito"/>
                <a:sym typeface="Nunito"/>
              </a:rPr>
              <a:t>2</a:t>
            </a:r>
            <a:r>
              <a:rPr lang="en">
                <a:latin typeface="Nunito"/>
                <a:ea typeface="Nunito"/>
                <a:cs typeface="Nunito"/>
                <a:sym typeface="Nunito"/>
              </a:rPr>
              <a:t>U</a:t>
            </a:r>
            <a:r>
              <a:rPr baseline="30000" lang="en">
                <a:latin typeface="Nunito"/>
                <a:ea typeface="Nunito"/>
                <a:cs typeface="Nunito"/>
                <a:sym typeface="Nunito"/>
              </a:rPr>
              <a:t>T</a:t>
            </a:r>
            <a:endParaRPr>
              <a:latin typeface="Nunito"/>
              <a:ea typeface="Nunito"/>
              <a:cs typeface="Nunito"/>
              <a:sym typeface="Nunito"/>
            </a:endParaRPr>
          </a:p>
        </p:txBody>
      </p:sp>
      <p:sp>
        <p:nvSpPr>
          <p:cNvPr id="357" name="Google Shape;357;p19"/>
          <p:cNvSpPr txBox="1"/>
          <p:nvPr/>
        </p:nvSpPr>
        <p:spPr>
          <a:xfrm>
            <a:off x="5061200" y="2923775"/>
            <a:ext cx="19659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(XX</a:t>
            </a:r>
            <a:r>
              <a:rPr baseline="30000" lang="en">
                <a:latin typeface="Nunito"/>
                <a:ea typeface="Nunito"/>
                <a:cs typeface="Nunito"/>
                <a:sym typeface="Nunito"/>
              </a:rPr>
              <a:t>T</a:t>
            </a:r>
            <a:r>
              <a:rPr lang="en">
                <a:latin typeface="Nunito"/>
                <a:ea typeface="Nunito"/>
                <a:cs typeface="Nunito"/>
                <a:sym typeface="Nunito"/>
              </a:rPr>
              <a:t>)</a:t>
            </a:r>
            <a:r>
              <a:rPr baseline="30000" lang="en">
                <a:latin typeface="Nunito"/>
                <a:ea typeface="Nunito"/>
                <a:cs typeface="Nunito"/>
                <a:sym typeface="Nunito"/>
              </a:rPr>
              <a:t>-1</a:t>
            </a:r>
            <a:r>
              <a:rPr lang="en">
                <a:latin typeface="Nunito"/>
                <a:ea typeface="Nunito"/>
                <a:cs typeface="Nunito"/>
                <a:sym typeface="Nunito"/>
              </a:rPr>
              <a:t> = US</a:t>
            </a:r>
            <a:r>
              <a:rPr baseline="30000" lang="en">
                <a:latin typeface="Nunito"/>
                <a:ea typeface="Nunito"/>
                <a:cs typeface="Nunito"/>
                <a:sym typeface="Nunito"/>
              </a:rPr>
              <a:t>-2</a:t>
            </a:r>
            <a:r>
              <a:rPr lang="en">
                <a:latin typeface="Nunito"/>
                <a:ea typeface="Nunito"/>
                <a:cs typeface="Nunito"/>
                <a:sym typeface="Nunito"/>
              </a:rPr>
              <a:t>U</a:t>
            </a:r>
            <a:r>
              <a:rPr baseline="30000" lang="en">
                <a:latin typeface="Nunito"/>
                <a:ea typeface="Nunito"/>
                <a:cs typeface="Nunito"/>
                <a:sym typeface="Nunito"/>
              </a:rPr>
              <a:t>T</a:t>
            </a:r>
            <a:endParaRPr>
              <a:latin typeface="Nunito"/>
              <a:ea typeface="Nunito"/>
              <a:cs typeface="Nunito"/>
              <a:sym typeface="Nunito"/>
            </a:endParaRPr>
          </a:p>
        </p:txBody>
      </p:sp>
      <p:sp>
        <p:nvSpPr>
          <p:cNvPr id="358" name="Google Shape;358;p19"/>
          <p:cNvSpPr txBox="1"/>
          <p:nvPr/>
        </p:nvSpPr>
        <p:spPr>
          <a:xfrm>
            <a:off x="5061200" y="3180425"/>
            <a:ext cx="37011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X</a:t>
            </a:r>
            <a:r>
              <a:rPr baseline="30000" lang="en">
                <a:latin typeface="Nunito"/>
                <a:ea typeface="Nunito"/>
                <a:cs typeface="Nunito"/>
                <a:sym typeface="Nunito"/>
              </a:rPr>
              <a:t>+</a:t>
            </a:r>
            <a:r>
              <a:rPr lang="en">
                <a:latin typeface="Nunito"/>
                <a:ea typeface="Nunito"/>
                <a:cs typeface="Nunito"/>
                <a:sym typeface="Nunito"/>
              </a:rPr>
              <a:t> = X</a:t>
            </a:r>
            <a:r>
              <a:rPr baseline="30000" lang="en">
                <a:latin typeface="Nunito"/>
                <a:ea typeface="Nunito"/>
                <a:cs typeface="Nunito"/>
                <a:sym typeface="Nunito"/>
              </a:rPr>
              <a:t>T</a:t>
            </a:r>
            <a:r>
              <a:rPr lang="en">
                <a:latin typeface="Nunito"/>
                <a:ea typeface="Nunito"/>
                <a:cs typeface="Nunito"/>
                <a:sym typeface="Nunito"/>
              </a:rPr>
              <a:t>(XX</a:t>
            </a:r>
            <a:r>
              <a:rPr baseline="30000" lang="en">
                <a:latin typeface="Nunito"/>
                <a:ea typeface="Nunito"/>
                <a:cs typeface="Nunito"/>
                <a:sym typeface="Nunito"/>
              </a:rPr>
              <a:t>T</a:t>
            </a:r>
            <a:r>
              <a:rPr lang="en">
                <a:latin typeface="Nunito"/>
                <a:ea typeface="Nunito"/>
                <a:cs typeface="Nunito"/>
                <a:sym typeface="Nunito"/>
              </a:rPr>
              <a:t>)</a:t>
            </a:r>
            <a:r>
              <a:rPr baseline="30000" lang="en">
                <a:latin typeface="Nunito"/>
                <a:ea typeface="Nunito"/>
                <a:cs typeface="Nunito"/>
                <a:sym typeface="Nunito"/>
              </a:rPr>
              <a:t>-1 </a:t>
            </a:r>
            <a:r>
              <a:rPr lang="en">
                <a:latin typeface="Nunito"/>
                <a:ea typeface="Nunito"/>
                <a:cs typeface="Nunito"/>
                <a:sym typeface="Nunito"/>
              </a:rPr>
              <a:t>= </a:t>
            </a:r>
            <a:r>
              <a:rPr lang="en">
                <a:latin typeface="Nunito"/>
                <a:ea typeface="Nunito"/>
                <a:cs typeface="Nunito"/>
                <a:sym typeface="Nunito"/>
              </a:rPr>
              <a:t>(VS</a:t>
            </a:r>
            <a:r>
              <a:rPr baseline="30000" lang="en">
                <a:latin typeface="Nunito"/>
                <a:ea typeface="Nunito"/>
                <a:cs typeface="Nunito"/>
                <a:sym typeface="Nunito"/>
              </a:rPr>
              <a:t>T</a:t>
            </a:r>
            <a:r>
              <a:rPr lang="en">
                <a:latin typeface="Nunito"/>
                <a:ea typeface="Nunito"/>
                <a:cs typeface="Nunito"/>
                <a:sym typeface="Nunito"/>
              </a:rPr>
              <a:t>U</a:t>
            </a:r>
            <a:r>
              <a:rPr baseline="30000" lang="en">
                <a:latin typeface="Nunito"/>
                <a:ea typeface="Nunito"/>
                <a:cs typeface="Nunito"/>
                <a:sym typeface="Nunito"/>
              </a:rPr>
              <a:t>T</a:t>
            </a:r>
            <a:r>
              <a:rPr lang="en">
                <a:latin typeface="Nunito"/>
                <a:ea typeface="Nunito"/>
                <a:cs typeface="Nunito"/>
                <a:sym typeface="Nunito"/>
              </a:rPr>
              <a:t>)US</a:t>
            </a:r>
            <a:r>
              <a:rPr baseline="30000" lang="en">
                <a:latin typeface="Nunito"/>
                <a:ea typeface="Nunito"/>
                <a:cs typeface="Nunito"/>
                <a:sym typeface="Nunito"/>
              </a:rPr>
              <a:t>-2</a:t>
            </a:r>
            <a:r>
              <a:rPr lang="en">
                <a:latin typeface="Nunito"/>
                <a:ea typeface="Nunito"/>
                <a:cs typeface="Nunito"/>
                <a:sym typeface="Nunito"/>
              </a:rPr>
              <a:t>U</a:t>
            </a:r>
            <a:r>
              <a:rPr baseline="30000" lang="en">
                <a:latin typeface="Nunito"/>
                <a:ea typeface="Nunito"/>
                <a:cs typeface="Nunito"/>
                <a:sym typeface="Nunito"/>
              </a:rPr>
              <a:t>T</a:t>
            </a:r>
            <a:r>
              <a:rPr lang="en">
                <a:latin typeface="Nunito"/>
                <a:ea typeface="Nunito"/>
                <a:cs typeface="Nunito"/>
                <a:sym typeface="Nunito"/>
              </a:rPr>
              <a:t>= VS</a:t>
            </a:r>
            <a:r>
              <a:rPr baseline="30000" lang="en">
                <a:latin typeface="Nunito"/>
                <a:ea typeface="Nunito"/>
                <a:cs typeface="Nunito"/>
                <a:sym typeface="Nunito"/>
              </a:rPr>
              <a:t>+</a:t>
            </a:r>
            <a:r>
              <a:rPr lang="en">
                <a:latin typeface="Nunito"/>
                <a:ea typeface="Nunito"/>
                <a:cs typeface="Nunito"/>
                <a:sym typeface="Nunito"/>
              </a:rPr>
              <a:t>U</a:t>
            </a:r>
            <a:r>
              <a:rPr baseline="30000" lang="en">
                <a:latin typeface="Nunito"/>
                <a:ea typeface="Nunito"/>
                <a:cs typeface="Nunito"/>
                <a:sym typeface="Nunito"/>
              </a:rPr>
              <a:t>T</a:t>
            </a:r>
            <a:endParaRPr>
              <a:latin typeface="Nunito"/>
              <a:ea typeface="Nunito"/>
              <a:cs typeface="Nunito"/>
              <a:sym typeface="Nunito"/>
            </a:endParaRPr>
          </a:p>
        </p:txBody>
      </p:sp>
      <p:pic>
        <p:nvPicPr>
          <p:cNvPr id="359" name="Google Shape;359;p19"/>
          <p:cNvPicPr preferRelativeResize="0"/>
          <p:nvPr/>
        </p:nvPicPr>
        <p:blipFill>
          <a:blip r:embed="rId3">
            <a:alphaModFix/>
          </a:blip>
          <a:stretch>
            <a:fillRect/>
          </a:stretch>
        </p:blipFill>
        <p:spPr>
          <a:xfrm rot="5400000">
            <a:off x="6405413" y="3578713"/>
            <a:ext cx="742025" cy="792700"/>
          </a:xfrm>
          <a:prstGeom prst="rect">
            <a:avLst/>
          </a:prstGeom>
          <a:noFill/>
          <a:ln>
            <a:noFill/>
          </a:ln>
        </p:spPr>
      </p:pic>
      <p:pic>
        <p:nvPicPr>
          <p:cNvPr id="360" name="Google Shape;360;p19"/>
          <p:cNvPicPr preferRelativeResize="0"/>
          <p:nvPr/>
        </p:nvPicPr>
        <p:blipFill rotWithShape="1">
          <a:blip r:embed="rId4">
            <a:alphaModFix/>
          </a:blip>
          <a:srcRect b="78144" l="29955" r="53129" t="6366"/>
          <a:stretch/>
        </p:blipFill>
        <p:spPr>
          <a:xfrm rot="-5400000">
            <a:off x="8138424" y="3587261"/>
            <a:ext cx="537451" cy="574151"/>
          </a:xfrm>
          <a:prstGeom prst="rect">
            <a:avLst/>
          </a:prstGeom>
          <a:noFill/>
          <a:ln>
            <a:noFill/>
          </a:ln>
        </p:spPr>
      </p:pic>
      <p:pic>
        <p:nvPicPr>
          <p:cNvPr id="361" name="Google Shape;361;p19"/>
          <p:cNvPicPr preferRelativeResize="0"/>
          <p:nvPr/>
        </p:nvPicPr>
        <p:blipFill rotWithShape="1">
          <a:blip r:embed="rId4">
            <a:alphaModFix/>
          </a:blip>
          <a:srcRect b="78144" l="0" r="77849" t="0"/>
          <a:stretch/>
        </p:blipFill>
        <p:spPr>
          <a:xfrm rot="-5400000">
            <a:off x="5472037" y="3594074"/>
            <a:ext cx="615298" cy="708299"/>
          </a:xfrm>
          <a:prstGeom prst="rect">
            <a:avLst/>
          </a:prstGeom>
          <a:noFill/>
          <a:ln>
            <a:noFill/>
          </a:ln>
        </p:spPr>
      </p:pic>
      <p:sp>
        <p:nvSpPr>
          <p:cNvPr id="362" name="Google Shape;362;p19"/>
          <p:cNvSpPr txBox="1"/>
          <p:nvPr/>
        </p:nvSpPr>
        <p:spPr>
          <a:xfrm>
            <a:off x="5618850" y="3688775"/>
            <a:ext cx="268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X</a:t>
            </a:r>
            <a:endParaRPr b="1">
              <a:latin typeface="Nunito"/>
              <a:ea typeface="Nunito"/>
              <a:cs typeface="Nunito"/>
              <a:sym typeface="Nunito"/>
            </a:endParaRPr>
          </a:p>
        </p:txBody>
      </p:sp>
      <p:sp>
        <p:nvSpPr>
          <p:cNvPr id="363" name="Google Shape;363;p19"/>
          <p:cNvSpPr txBox="1"/>
          <p:nvPr/>
        </p:nvSpPr>
        <p:spPr>
          <a:xfrm>
            <a:off x="6582063" y="3759200"/>
            <a:ext cx="4074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V</a:t>
            </a:r>
            <a:r>
              <a:rPr b="1" baseline="30000" lang="en">
                <a:latin typeface="Nunito"/>
                <a:ea typeface="Nunito"/>
                <a:cs typeface="Nunito"/>
                <a:sym typeface="Nunito"/>
              </a:rPr>
              <a:t>T</a:t>
            </a:r>
            <a:endParaRPr b="1">
              <a:latin typeface="Nunito"/>
              <a:ea typeface="Nunito"/>
              <a:cs typeface="Nunito"/>
              <a:sym typeface="Nunito"/>
            </a:endParaRPr>
          </a:p>
        </p:txBody>
      </p:sp>
      <p:sp>
        <p:nvSpPr>
          <p:cNvPr id="364" name="Google Shape;364;p19"/>
          <p:cNvSpPr txBox="1"/>
          <p:nvPr/>
        </p:nvSpPr>
        <p:spPr>
          <a:xfrm>
            <a:off x="6108850" y="3759200"/>
            <a:ext cx="2685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a:t>
            </a:r>
            <a:endParaRPr b="1">
              <a:latin typeface="Nunito"/>
              <a:ea typeface="Nunito"/>
              <a:cs typeface="Nunito"/>
              <a:sym typeface="Nunito"/>
            </a:endParaRPr>
          </a:p>
        </p:txBody>
      </p:sp>
      <p:pic>
        <p:nvPicPr>
          <p:cNvPr id="365" name="Google Shape;365;p19"/>
          <p:cNvPicPr preferRelativeResize="0"/>
          <p:nvPr/>
        </p:nvPicPr>
        <p:blipFill rotWithShape="1">
          <a:blip r:embed="rId9">
            <a:alphaModFix amt="48000"/>
          </a:blip>
          <a:srcRect b="83722" l="58143" r="24862" t="1486"/>
          <a:stretch/>
        </p:blipFill>
        <p:spPr>
          <a:xfrm flipH="1" rot="5400000">
            <a:off x="7371114" y="3589939"/>
            <a:ext cx="519725" cy="568798"/>
          </a:xfrm>
          <a:prstGeom prst="rect">
            <a:avLst/>
          </a:prstGeom>
          <a:noFill/>
          <a:ln>
            <a:noFill/>
          </a:ln>
        </p:spPr>
      </p:pic>
      <p:pic>
        <p:nvPicPr>
          <p:cNvPr id="366" name="Google Shape;366;p19"/>
          <p:cNvPicPr preferRelativeResize="0"/>
          <p:nvPr/>
        </p:nvPicPr>
        <p:blipFill rotWithShape="1">
          <a:blip r:embed="rId6">
            <a:alphaModFix amt="60000"/>
          </a:blip>
          <a:srcRect b="79059" l="57308" r="36005" t="6598"/>
          <a:stretch/>
        </p:blipFill>
        <p:spPr>
          <a:xfrm flipH="1" rot="5400000">
            <a:off x="7517625" y="3958217"/>
            <a:ext cx="215400" cy="552950"/>
          </a:xfrm>
          <a:prstGeom prst="rect">
            <a:avLst/>
          </a:prstGeom>
          <a:noFill/>
          <a:ln>
            <a:noFill/>
          </a:ln>
        </p:spPr>
      </p:pic>
      <p:sp>
        <p:nvSpPr>
          <p:cNvPr id="367" name="Google Shape;367;p19"/>
          <p:cNvSpPr txBox="1"/>
          <p:nvPr/>
        </p:nvSpPr>
        <p:spPr>
          <a:xfrm>
            <a:off x="7423987" y="3673363"/>
            <a:ext cx="432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S</a:t>
            </a:r>
            <a:r>
              <a:rPr b="1" baseline="30000" lang="en">
                <a:latin typeface="Nunito"/>
                <a:ea typeface="Nunito"/>
                <a:cs typeface="Nunito"/>
                <a:sym typeface="Nunito"/>
              </a:rPr>
              <a:t>+</a:t>
            </a:r>
            <a:endParaRPr b="1">
              <a:latin typeface="Nunito"/>
              <a:ea typeface="Nunito"/>
              <a:cs typeface="Nunito"/>
              <a:sym typeface="Nunito"/>
            </a:endParaRPr>
          </a:p>
        </p:txBody>
      </p:sp>
      <p:sp>
        <p:nvSpPr>
          <p:cNvPr id="368" name="Google Shape;368;p19"/>
          <p:cNvSpPr txBox="1"/>
          <p:nvPr/>
        </p:nvSpPr>
        <p:spPr>
          <a:xfrm>
            <a:off x="8201825" y="3683000"/>
            <a:ext cx="4074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U</a:t>
            </a:r>
            <a:r>
              <a:rPr b="1" baseline="30000" lang="en">
                <a:latin typeface="Nunito"/>
                <a:ea typeface="Nunito"/>
                <a:cs typeface="Nunito"/>
                <a:sym typeface="Nunito"/>
              </a:rPr>
              <a:t>T</a:t>
            </a:r>
            <a:endParaRPr b="1">
              <a:latin typeface="Nunito"/>
              <a:ea typeface="Nunito"/>
              <a:cs typeface="Nunito"/>
              <a:sym typeface="Nunito"/>
            </a:endParaRPr>
          </a:p>
        </p:txBody>
      </p:sp>
      <p:sp>
        <p:nvSpPr>
          <p:cNvPr id="369" name="Google Shape;369;p19"/>
          <p:cNvSpPr txBox="1"/>
          <p:nvPr/>
        </p:nvSpPr>
        <p:spPr>
          <a:xfrm>
            <a:off x="5006550" y="4336800"/>
            <a:ext cx="3973500" cy="6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XX</a:t>
            </a:r>
            <a:r>
              <a:rPr baseline="30000" lang="en">
                <a:latin typeface="Nunito"/>
                <a:ea typeface="Nunito"/>
                <a:cs typeface="Nunito"/>
                <a:sym typeface="Nunito"/>
              </a:rPr>
              <a:t>+</a:t>
            </a:r>
            <a:r>
              <a:rPr lang="en">
                <a:latin typeface="Nunito"/>
                <a:ea typeface="Nunito"/>
                <a:cs typeface="Nunito"/>
                <a:sym typeface="Nunito"/>
              </a:rPr>
              <a:t> = UU</a:t>
            </a:r>
            <a:r>
              <a:rPr baseline="30000" lang="en">
                <a:latin typeface="Nunito"/>
                <a:ea typeface="Nunito"/>
                <a:cs typeface="Nunito"/>
                <a:sym typeface="Nunito"/>
              </a:rPr>
              <a:t>T </a:t>
            </a:r>
            <a:r>
              <a:rPr lang="en">
                <a:latin typeface="Nunito"/>
                <a:ea typeface="Nunito"/>
                <a:cs typeface="Nunito"/>
                <a:sym typeface="Nunito"/>
              </a:rPr>
              <a:t>= I so  X</a:t>
            </a:r>
            <a:r>
              <a:rPr baseline="30000" lang="en">
                <a:latin typeface="Nunito"/>
                <a:ea typeface="Nunito"/>
                <a:cs typeface="Nunito"/>
                <a:sym typeface="Nunito"/>
              </a:rPr>
              <a:t>T</a:t>
            </a:r>
            <a:r>
              <a:rPr lang="en">
                <a:latin typeface="Nunito"/>
                <a:ea typeface="Nunito"/>
                <a:cs typeface="Nunito"/>
                <a:sym typeface="Nunito"/>
              </a:rPr>
              <a:t>(X</a:t>
            </a:r>
            <a:r>
              <a:rPr lang="en">
                <a:latin typeface="Nunito"/>
                <a:ea typeface="Nunito"/>
                <a:cs typeface="Nunito"/>
                <a:sym typeface="Nunito"/>
              </a:rPr>
              <a:t>X</a:t>
            </a:r>
            <a:r>
              <a:rPr baseline="30000" lang="en">
                <a:latin typeface="Nunito"/>
                <a:ea typeface="Nunito"/>
                <a:cs typeface="Nunito"/>
                <a:sym typeface="Nunito"/>
              </a:rPr>
              <a:t>T</a:t>
            </a:r>
            <a:r>
              <a:rPr lang="en">
                <a:latin typeface="Nunito"/>
                <a:ea typeface="Nunito"/>
                <a:cs typeface="Nunito"/>
                <a:sym typeface="Nunito"/>
              </a:rPr>
              <a:t>)</a:t>
            </a:r>
            <a:r>
              <a:rPr baseline="30000" lang="en">
                <a:latin typeface="Nunito"/>
                <a:ea typeface="Nunito"/>
                <a:cs typeface="Nunito"/>
                <a:sym typeface="Nunito"/>
              </a:rPr>
              <a:t>-1</a:t>
            </a:r>
            <a:r>
              <a:rPr lang="en">
                <a:latin typeface="Nunito"/>
                <a:ea typeface="Nunito"/>
                <a:cs typeface="Nunito"/>
                <a:sym typeface="Nunito"/>
              </a:rPr>
              <a:t>  is right inverse of X.</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I - </a:t>
            </a:r>
            <a:r>
              <a:rPr lang="en">
                <a:latin typeface="Nunito"/>
                <a:ea typeface="Nunito"/>
                <a:cs typeface="Nunito"/>
                <a:sym typeface="Nunito"/>
              </a:rPr>
              <a:t>X</a:t>
            </a:r>
            <a:r>
              <a:rPr baseline="30000" lang="en">
                <a:latin typeface="Nunito"/>
                <a:ea typeface="Nunito"/>
                <a:cs typeface="Nunito"/>
                <a:sym typeface="Nunito"/>
              </a:rPr>
              <a:t>T </a:t>
            </a:r>
            <a:r>
              <a:rPr lang="en">
                <a:latin typeface="Nunito"/>
                <a:ea typeface="Nunito"/>
                <a:cs typeface="Nunito"/>
                <a:sym typeface="Nunito"/>
              </a:rPr>
              <a:t>(X</a:t>
            </a:r>
            <a:r>
              <a:rPr lang="en">
                <a:latin typeface="Nunito"/>
                <a:ea typeface="Nunito"/>
                <a:cs typeface="Nunito"/>
                <a:sym typeface="Nunito"/>
              </a:rPr>
              <a:t>X</a:t>
            </a:r>
            <a:r>
              <a:rPr baseline="30000" lang="en">
                <a:latin typeface="Nunito"/>
                <a:ea typeface="Nunito"/>
                <a:cs typeface="Nunito"/>
                <a:sym typeface="Nunito"/>
              </a:rPr>
              <a:t>T</a:t>
            </a:r>
            <a:r>
              <a:rPr lang="en">
                <a:latin typeface="Nunito"/>
                <a:ea typeface="Nunito"/>
                <a:cs typeface="Nunito"/>
                <a:sym typeface="Nunito"/>
              </a:rPr>
              <a:t>)</a:t>
            </a:r>
            <a:r>
              <a:rPr baseline="30000" lang="en">
                <a:latin typeface="Nunito"/>
                <a:ea typeface="Nunito"/>
                <a:cs typeface="Nunito"/>
                <a:sym typeface="Nunito"/>
              </a:rPr>
              <a:t>-1</a:t>
            </a:r>
            <a:r>
              <a:rPr lang="en">
                <a:latin typeface="Nunito"/>
                <a:ea typeface="Nunito"/>
                <a:cs typeface="Nunito"/>
                <a:sym typeface="Nunito"/>
              </a:rPr>
              <a:t>X </a:t>
            </a:r>
            <a:r>
              <a:rPr lang="en">
                <a:latin typeface="Nunito"/>
                <a:ea typeface="Nunito"/>
                <a:cs typeface="Nunito"/>
                <a:sym typeface="Nunito"/>
              </a:rPr>
              <a:t> gives projection onto Null(X)</a:t>
            </a:r>
            <a:endParaRPr>
              <a:latin typeface="Nunito"/>
              <a:ea typeface="Nunito"/>
              <a:cs typeface="Nunito"/>
              <a:sym typeface="Nunito"/>
            </a:endParaRPr>
          </a:p>
        </p:txBody>
      </p:sp>
      <p:pic>
        <p:nvPicPr>
          <p:cNvPr id="370" name="Google Shape;370;p19"/>
          <p:cNvPicPr preferRelativeResize="0"/>
          <p:nvPr/>
        </p:nvPicPr>
        <p:blipFill rotWithShape="1">
          <a:blip r:embed="rId5">
            <a:alphaModFix/>
          </a:blip>
          <a:srcRect b="83565" l="54971" r="22015" t="0"/>
          <a:stretch/>
        </p:blipFill>
        <p:spPr>
          <a:xfrm>
            <a:off x="8021633" y="2606050"/>
            <a:ext cx="390466" cy="331346"/>
          </a:xfrm>
          <a:prstGeom prst="rect">
            <a:avLst/>
          </a:prstGeom>
          <a:noFill/>
          <a:ln>
            <a:noFill/>
          </a:ln>
        </p:spPr>
      </p:pic>
      <p:pic>
        <p:nvPicPr>
          <p:cNvPr id="371" name="Google Shape;371;p19"/>
          <p:cNvPicPr preferRelativeResize="0"/>
          <p:nvPr/>
        </p:nvPicPr>
        <p:blipFill rotWithShape="1">
          <a:blip r:embed="rId4">
            <a:alphaModFix/>
          </a:blip>
          <a:srcRect b="78144" l="29955" r="53129" t="6366"/>
          <a:stretch/>
        </p:blipFill>
        <p:spPr>
          <a:xfrm>
            <a:off x="7684925" y="2645714"/>
            <a:ext cx="309648" cy="350935"/>
          </a:xfrm>
          <a:prstGeom prst="rect">
            <a:avLst/>
          </a:prstGeom>
          <a:noFill/>
          <a:ln>
            <a:noFill/>
          </a:ln>
        </p:spPr>
      </p:pic>
      <p:pic>
        <p:nvPicPr>
          <p:cNvPr id="372" name="Google Shape;372;p19"/>
          <p:cNvPicPr preferRelativeResize="0"/>
          <p:nvPr/>
        </p:nvPicPr>
        <p:blipFill rotWithShape="1">
          <a:blip r:embed="rId4">
            <a:alphaModFix/>
          </a:blip>
          <a:srcRect b="78144" l="29955" r="53129" t="6366"/>
          <a:stretch/>
        </p:blipFill>
        <p:spPr>
          <a:xfrm rot="-5400000">
            <a:off x="8417310" y="2648647"/>
            <a:ext cx="328498" cy="3307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0"/>
          <p:cNvSpPr txBox="1"/>
          <p:nvPr>
            <p:ph type="title"/>
          </p:nvPr>
        </p:nvSpPr>
        <p:spPr>
          <a:xfrm>
            <a:off x="1303800" y="217575"/>
            <a:ext cx="7264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Scenerio: Block Form of Pseudoinverse</a:t>
            </a:r>
            <a:endParaRPr/>
          </a:p>
        </p:txBody>
      </p:sp>
      <p:pic>
        <p:nvPicPr>
          <p:cNvPr id="378" name="Google Shape;378;p20"/>
          <p:cNvPicPr preferRelativeResize="0"/>
          <p:nvPr/>
        </p:nvPicPr>
        <p:blipFill>
          <a:blip r:embed="rId3">
            <a:alphaModFix/>
          </a:blip>
          <a:stretch>
            <a:fillRect/>
          </a:stretch>
        </p:blipFill>
        <p:spPr>
          <a:xfrm>
            <a:off x="1943300" y="848600"/>
            <a:ext cx="5497225" cy="416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Moore Penrose Inverse Gives Us Minimum Norm for Underdetermined Systems</a:t>
            </a:r>
            <a:endParaRPr sz="2600"/>
          </a:p>
        </p:txBody>
      </p:sp>
      <p:pic>
        <p:nvPicPr>
          <p:cNvPr id="384" name="Google Shape;384;p21"/>
          <p:cNvPicPr preferRelativeResize="0"/>
          <p:nvPr/>
        </p:nvPicPr>
        <p:blipFill>
          <a:blip r:embed="rId3">
            <a:alphaModFix/>
          </a:blip>
          <a:stretch>
            <a:fillRect/>
          </a:stretch>
        </p:blipFill>
        <p:spPr>
          <a:xfrm>
            <a:off x="1456325" y="1597875"/>
            <a:ext cx="6814043" cy="3240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